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 autoCompressPictures="0">
  <p:sldMasterIdLst>
    <p:sldMasterId id="2147483648" r:id="rId4"/>
  </p:sldMasterIdLst>
  <p:notesMasterIdLst>
    <p:notesMasterId r:id="rId35"/>
  </p:notesMasterIdLst>
  <p:handoutMasterIdLst>
    <p:handoutMasterId r:id="rId36"/>
  </p:handoutMasterIdLst>
  <p:sldIdLst>
    <p:sldId id="460" r:id="rId5"/>
    <p:sldId id="1255" r:id="rId6"/>
    <p:sldId id="1258" r:id="rId7"/>
    <p:sldId id="1259" r:id="rId8"/>
    <p:sldId id="1260" r:id="rId9"/>
    <p:sldId id="1231" r:id="rId10"/>
    <p:sldId id="1233" r:id="rId11"/>
    <p:sldId id="1263" r:id="rId12"/>
    <p:sldId id="1235" r:id="rId13"/>
    <p:sldId id="1237" r:id="rId14"/>
    <p:sldId id="1261" r:id="rId15"/>
    <p:sldId id="260" r:id="rId16"/>
    <p:sldId id="1236" r:id="rId17"/>
    <p:sldId id="1262" r:id="rId18"/>
    <p:sldId id="1248" r:id="rId19"/>
    <p:sldId id="1250" r:id="rId20"/>
    <p:sldId id="1249" r:id="rId21"/>
    <p:sldId id="1234" r:id="rId22"/>
    <p:sldId id="1229" r:id="rId23"/>
    <p:sldId id="1230" r:id="rId24"/>
    <p:sldId id="1253" r:id="rId25"/>
    <p:sldId id="463" r:id="rId26"/>
    <p:sldId id="1163" r:id="rId27"/>
    <p:sldId id="483" r:id="rId28"/>
    <p:sldId id="1212" r:id="rId29"/>
    <p:sldId id="502" r:id="rId30"/>
    <p:sldId id="497" r:id="rId31"/>
    <p:sldId id="1173" r:id="rId32"/>
    <p:sldId id="1193" r:id="rId33"/>
    <p:sldId id="452" r:id="rId34"/>
  </p:sldIdLst>
  <p:sldSz cx="12195175" cy="6858000"/>
  <p:notesSz cx="6797675" cy="9926638"/>
  <p:embeddedFontLst>
    <p:embeddedFont>
      <p:font typeface="Lucida Console" panose="020B0609040504020204" pitchFamily="49" charset="0"/>
      <p:regular r:id="rId37"/>
    </p:embeddedFont>
  </p:embeddedFont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17" userDrawn="1">
          <p15:clr>
            <a:srgbClr val="A4A3A4"/>
          </p15:clr>
        </p15:guide>
        <p15:guide id="2" orient="horz" pos="3808" userDrawn="1">
          <p15:clr>
            <a:srgbClr val="A4A3A4"/>
          </p15:clr>
        </p15:guide>
        <p15:guide id="3" orient="horz" pos="1023" userDrawn="1">
          <p15:clr>
            <a:srgbClr val="A4A3A4"/>
          </p15:clr>
        </p15:guide>
        <p15:guide id="4" orient="horz" userDrawn="1">
          <p15:clr>
            <a:srgbClr val="A4A3A4"/>
          </p15:clr>
        </p15:guide>
        <p15:guide id="5" pos="3840" userDrawn="1">
          <p15:clr>
            <a:srgbClr val="A4A3A4"/>
          </p15:clr>
        </p15:guide>
        <p15:guide id="7" pos="7271" userDrawn="1">
          <p15:clr>
            <a:srgbClr val="A4A3A4"/>
          </p15:clr>
        </p15:guide>
        <p15:guide id="8" orient="horz" pos="4238">
          <p15:clr>
            <a:srgbClr val="A4A3A4"/>
          </p15:clr>
        </p15:guide>
        <p15:guide id="9" orient="horz" pos="1888" userDrawn="1">
          <p15:clr>
            <a:srgbClr val="A4A3A4"/>
          </p15:clr>
        </p15:guide>
        <p15:guide id="11" orient="horz" pos="4156">
          <p15:clr>
            <a:srgbClr val="A4A3A4"/>
          </p15:clr>
        </p15:guide>
        <p15:guide id="12" orient="horz" pos="674">
          <p15:clr>
            <a:srgbClr val="A4A3A4"/>
          </p15:clr>
        </p15:guide>
        <p15:guide id="13" orient="horz" pos="2181">
          <p15:clr>
            <a:srgbClr val="A4A3A4"/>
          </p15:clr>
        </p15:guide>
        <p15:guide id="14" orient="horz" pos="3624">
          <p15:clr>
            <a:srgbClr val="A4A3A4"/>
          </p15:clr>
        </p15:guide>
        <p15:guide id="15" orient="horz" pos="3352">
          <p15:clr>
            <a:srgbClr val="A4A3A4"/>
          </p15:clr>
        </p15:guide>
        <p15:guide id="16" orient="horz" pos="845">
          <p15:clr>
            <a:srgbClr val="A4A3A4"/>
          </p15:clr>
        </p15:guide>
        <p15:guide id="17" pos="3841">
          <p15:clr>
            <a:srgbClr val="A4A3A4"/>
          </p15:clr>
        </p15:guide>
        <p15:guide id="19" pos="1271">
          <p15:clr>
            <a:srgbClr val="A4A3A4"/>
          </p15:clr>
        </p15:guide>
        <p15:guide id="20" pos="728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2" userDrawn="1">
          <p15:clr>
            <a:srgbClr val="A4A3A4"/>
          </p15:clr>
        </p15:guide>
        <p15:guide id="2" pos="2161" userDrawn="1">
          <p15:clr>
            <a:srgbClr val="A4A3A4"/>
          </p15:clr>
        </p15:guide>
        <p15:guide id="3" orient="horz" pos="3128" userDrawn="1">
          <p15:clr>
            <a:srgbClr val="A4A3A4"/>
          </p15:clr>
        </p15:guide>
        <p15:guide id="4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145"/>
    <a:srgbClr val="8A1538"/>
    <a:srgbClr val="CCCCFF"/>
    <a:srgbClr val="DBDEFD"/>
    <a:srgbClr val="FFD629"/>
    <a:srgbClr val="000000"/>
    <a:srgbClr val="00B0DB"/>
    <a:srgbClr val="F2F2F2"/>
    <a:srgbClr val="F2CAD7"/>
    <a:srgbClr val="50D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6499457-94A5-46BF-B214-642055A5CB83}" v="15" dt="2025-11-03T08:36:44.16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ittlere Formatvorlage 3 - Akz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15" autoAdjust="0"/>
    <p:restoredTop sz="94694"/>
  </p:normalViewPr>
  <p:slideViewPr>
    <p:cSldViewPr snapToGrid="0">
      <p:cViewPr varScale="1">
        <p:scale>
          <a:sx n="92" d="100"/>
          <a:sy n="92" d="100"/>
        </p:scale>
        <p:origin x="168" y="82"/>
      </p:cViewPr>
      <p:guideLst>
        <p:guide orient="horz" pos="1117"/>
        <p:guide orient="horz" pos="3808"/>
        <p:guide orient="horz" pos="1023"/>
        <p:guide orient="horz"/>
        <p:guide pos="3840"/>
        <p:guide pos="7271"/>
        <p:guide orient="horz" pos="4238"/>
        <p:guide orient="horz" pos="1888"/>
        <p:guide orient="horz" pos="4156"/>
        <p:guide orient="horz" pos="674"/>
        <p:guide orient="horz" pos="2181"/>
        <p:guide orient="horz" pos="3624"/>
        <p:guide orient="horz" pos="3352"/>
        <p:guide orient="horz" pos="845"/>
        <p:guide pos="3841"/>
        <p:guide pos="1271"/>
        <p:guide pos="728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>
        <p:scale>
          <a:sx n="1" d="2"/>
          <a:sy n="1" d="2"/>
        </p:scale>
        <p:origin x="4560" y="750"/>
      </p:cViewPr>
      <p:guideLst>
        <p:guide orient="horz" pos="2882"/>
        <p:guide pos="2161"/>
        <p:guide orient="horz" pos="3128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viewProps" Target="view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microsoft.com/office/2015/10/relationships/revisionInfo" Target="revisionInfo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font" Target="fonts/font1.fntdata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2945659" cy="496332"/>
          </a:xfrm>
          <a:prstGeom prst="rect">
            <a:avLst/>
          </a:prstGeom>
        </p:spPr>
        <p:txBody>
          <a:bodyPr vert="horz" lIns="91422" tIns="45710" rIns="91422" bIns="4571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50445" y="0"/>
            <a:ext cx="2945659" cy="496332"/>
          </a:xfrm>
          <a:prstGeom prst="rect">
            <a:avLst/>
          </a:prstGeom>
        </p:spPr>
        <p:txBody>
          <a:bodyPr vert="horz" lIns="91422" tIns="45710" rIns="91422" bIns="45710" rtlCol="0"/>
          <a:lstStyle>
            <a:lvl1pPr algn="r">
              <a:defRPr sz="1200"/>
            </a:lvl1pPr>
          </a:lstStyle>
          <a:p>
            <a:fld id="{493BDBA1-AF3F-44E3-A568-6448E0677E06}" type="datetimeFigureOut">
              <a:rPr lang="de-DE" smtClean="0"/>
              <a:t>03.11.2025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2" y="9428584"/>
            <a:ext cx="2945659" cy="496332"/>
          </a:xfrm>
          <a:prstGeom prst="rect">
            <a:avLst/>
          </a:prstGeom>
        </p:spPr>
        <p:txBody>
          <a:bodyPr vert="horz" lIns="91422" tIns="45710" rIns="91422" bIns="4571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50445" y="9428584"/>
            <a:ext cx="2945659" cy="496332"/>
          </a:xfrm>
          <a:prstGeom prst="rect">
            <a:avLst/>
          </a:prstGeom>
        </p:spPr>
        <p:txBody>
          <a:bodyPr vert="horz" lIns="91422" tIns="45710" rIns="91422" bIns="45710" rtlCol="0" anchor="b"/>
          <a:lstStyle>
            <a:lvl1pPr algn="r">
              <a:defRPr sz="1200"/>
            </a:lvl1pPr>
          </a:lstStyle>
          <a:p>
            <a:fld id="{29D40608-0DBB-43E9-B0D8-C5839F1E346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7190840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2945659" cy="496332"/>
          </a:xfrm>
          <a:prstGeom prst="rect">
            <a:avLst/>
          </a:prstGeom>
        </p:spPr>
        <p:txBody>
          <a:bodyPr vert="horz" lIns="91422" tIns="45710" rIns="91422" bIns="4571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5" y="0"/>
            <a:ext cx="2945659" cy="496332"/>
          </a:xfrm>
          <a:prstGeom prst="rect">
            <a:avLst/>
          </a:prstGeom>
        </p:spPr>
        <p:txBody>
          <a:bodyPr vert="horz" lIns="91422" tIns="45710" rIns="91422" bIns="45710" rtlCol="0"/>
          <a:lstStyle>
            <a:lvl1pPr algn="r">
              <a:defRPr sz="1200"/>
            </a:lvl1pPr>
          </a:lstStyle>
          <a:p>
            <a:fld id="{95FC5617-BAC3-4BF7-90A7-B6D5DD6C834E}" type="datetimeFigureOut">
              <a:rPr lang="de-DE" smtClean="0"/>
              <a:t>03.11.2025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1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22" tIns="45710" rIns="91422" bIns="4571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vert="horz" lIns="91422" tIns="45710" rIns="91422" bIns="45710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2" y="9428584"/>
            <a:ext cx="2945659" cy="496332"/>
          </a:xfrm>
          <a:prstGeom prst="rect">
            <a:avLst/>
          </a:prstGeom>
        </p:spPr>
        <p:txBody>
          <a:bodyPr vert="horz" lIns="91422" tIns="45710" rIns="91422" bIns="4571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5" y="9428584"/>
            <a:ext cx="2945659" cy="496332"/>
          </a:xfrm>
          <a:prstGeom prst="rect">
            <a:avLst/>
          </a:prstGeom>
        </p:spPr>
        <p:txBody>
          <a:bodyPr vert="horz" lIns="91422" tIns="45710" rIns="91422" bIns="45710" rtlCol="0" anchor="b"/>
          <a:lstStyle>
            <a:lvl1pPr algn="r">
              <a:defRPr sz="1200"/>
            </a:lvl1pPr>
          </a:lstStyle>
          <a:p>
            <a:fld id="{79F73C62-838A-4366-82D5-2284470EF09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219963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F73C62-838A-4366-82D5-2284470EF09B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27354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emf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_1-oder-2-zeil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Untertitel">
            <a:extLst>
              <a:ext uri="{FF2B5EF4-FFF2-40B4-BE49-F238E27FC236}">
                <a16:creationId xmlns:a16="http://schemas.microsoft.com/office/drawing/2014/main" id="{20883D6D-3652-31FB-33CD-DBD9D3B8912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0" y="1113327"/>
            <a:ext cx="4029369" cy="393804"/>
          </a:xfrm>
          <a:prstGeom prst="rect">
            <a:avLst/>
          </a:prstGeom>
          <a:noFill/>
          <a:ln>
            <a:noFill/>
          </a:ln>
        </p:spPr>
        <p:txBody>
          <a:bodyPr wrap="none" lIns="936000" tIns="108000" rIns="108000" bIns="72000" anchor="ctr" anchorCtr="0">
            <a:spAutoFit/>
          </a:bodyPr>
          <a:lstStyle>
            <a:lvl1pPr>
              <a:spcBef>
                <a:spcPts val="0"/>
              </a:spcBef>
              <a:spcAft>
                <a:spcPts val="0"/>
              </a:spcAft>
              <a:defRPr sz="1200" b="0" spc="0">
                <a:solidFill>
                  <a:schemeClr val="tx2">
                    <a:lumMod val="50000"/>
                    <a:lumOff val="50000"/>
                  </a:schemeClr>
                </a:solidFill>
                <a:latin typeface="Lucida Console" panose="020B0609040504020204" pitchFamily="49" charset="0"/>
                <a:ea typeface="GDVtype Medium" panose="020F0003040202060204" pitchFamily="34" charset="0"/>
              </a:defRPr>
            </a:lvl1pPr>
          </a:lstStyle>
          <a:p>
            <a:pPr lvl="0"/>
            <a:r>
              <a:rPr lang="de-DE"/>
              <a:t>SACHZEILE, LUCIDA CONSOLE, 12 PT</a:t>
            </a:r>
          </a:p>
        </p:txBody>
      </p:sp>
      <p:sp>
        <p:nvSpPr>
          <p:cNvPr id="8" name="Textplatzhalter Autorenzeile">
            <a:extLst>
              <a:ext uri="{FF2B5EF4-FFF2-40B4-BE49-F238E27FC236}">
                <a16:creationId xmlns:a16="http://schemas.microsoft.com/office/drawing/2014/main" id="{4914EAE2-1F9D-3E0E-FB5F-DE941E617C9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0" y="4672594"/>
            <a:ext cx="3210748" cy="412590"/>
          </a:xfrm>
          <a:prstGeom prst="rect">
            <a:avLst/>
          </a:prstGeom>
          <a:noFill/>
          <a:ln w="9525">
            <a:noFill/>
          </a:ln>
        </p:spPr>
        <p:txBody>
          <a:bodyPr wrap="none" lIns="936000" tIns="108000" rIns="108000" bIns="72000" anchor="ctr" anchorCtr="0">
            <a:spAutoFit/>
          </a:bodyPr>
          <a:lstStyle>
            <a:lvl1pPr>
              <a:defRPr sz="1600" b="0">
                <a:solidFill>
                  <a:schemeClr val="bg1">
                    <a:lumMod val="50000"/>
                  </a:schemeClr>
                </a:solidFill>
                <a:latin typeface="+mn-lt"/>
                <a:ea typeface="GDVtype Medium" panose="020F0003040202060204" pitchFamily="34" charset="0"/>
                <a:cs typeface="Courier New" panose="02070309020205020404" pitchFamily="49" charset="0"/>
              </a:defRPr>
            </a:lvl1pPr>
          </a:lstStyle>
          <a:p>
            <a:pPr lvl="0"/>
            <a:r>
              <a:rPr lang="de-DE"/>
              <a:t>Autorenzeile, Arial, 16 </a:t>
            </a:r>
            <a:r>
              <a:rPr lang="de-DE" err="1"/>
              <a:t>pt</a:t>
            </a:r>
            <a:endParaRPr lang="de-DE"/>
          </a:p>
        </p:txBody>
      </p:sp>
      <p:sp>
        <p:nvSpPr>
          <p:cNvPr id="12" name="Textplatzhalter Datumszeile">
            <a:extLst>
              <a:ext uri="{FF2B5EF4-FFF2-40B4-BE49-F238E27FC236}">
                <a16:creationId xmlns:a16="http://schemas.microsoft.com/office/drawing/2014/main" id="{3F30A440-D0AF-8021-DD20-C9FB21E4BFB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" y="4096530"/>
            <a:ext cx="3202091" cy="412590"/>
          </a:xfrm>
          <a:prstGeom prst="rect">
            <a:avLst/>
          </a:prstGeom>
          <a:noFill/>
          <a:ln>
            <a:noFill/>
          </a:ln>
        </p:spPr>
        <p:txBody>
          <a:bodyPr wrap="none" lIns="936000" tIns="108000" rIns="108000" bIns="72000" anchor="ctr" anchorCtr="0">
            <a:spAutoFit/>
          </a:bodyPr>
          <a:lstStyle>
            <a:lvl1pPr>
              <a:lnSpc>
                <a:spcPts val="1800"/>
              </a:lnSpc>
              <a:defRPr sz="1600" b="0">
                <a:solidFill>
                  <a:schemeClr val="tx1"/>
                </a:solidFill>
                <a:latin typeface="+mj-lt"/>
                <a:ea typeface="GDVtype Medium" panose="020F0003040202060204" pitchFamily="34" charset="0"/>
              </a:defRPr>
            </a:lvl1pPr>
          </a:lstStyle>
          <a:p>
            <a:pPr lvl="0"/>
            <a:r>
              <a:rPr lang="de-DE"/>
              <a:t>Datumszeile, Arial, 16 </a:t>
            </a:r>
            <a:r>
              <a:rPr lang="de-DE" err="1"/>
              <a:t>pt</a:t>
            </a:r>
            <a:endParaRPr lang="de-DE"/>
          </a:p>
        </p:txBody>
      </p:sp>
      <p:sp>
        <p:nvSpPr>
          <p:cNvPr id="14" name="Titel 1">
            <a:extLst>
              <a:ext uri="{FF2B5EF4-FFF2-40B4-BE49-F238E27FC236}">
                <a16:creationId xmlns:a16="http://schemas.microsoft.com/office/drawing/2014/main" id="{C7A3BA86-8236-2F00-C6D4-804BAA447E1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1598262"/>
            <a:ext cx="6187968" cy="797311"/>
          </a:xfrm>
          <a:noFill/>
          <a:ln>
            <a:noFill/>
          </a:ln>
        </p:spPr>
        <p:txBody>
          <a:bodyPr wrap="none" lIns="936000" tIns="90000" rIns="144000" bIns="90000" anchor="t" anchorCtr="0">
            <a:sp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4000" b="1" baseline="0">
                <a:solidFill>
                  <a:schemeClr val="tx1"/>
                </a:solidFill>
                <a:latin typeface="+mj-lt"/>
                <a:ea typeface="GDVtype ExtraLight" panose="020F0003040202060204" pitchFamily="34" charset="0"/>
              </a:defRPr>
            </a:lvl1pPr>
          </a:lstStyle>
          <a:p>
            <a:r>
              <a:rPr lang="de-DE" dirty="0"/>
              <a:t>Titel, Arial </a:t>
            </a:r>
            <a:r>
              <a:rPr lang="de-DE" dirty="0" err="1"/>
              <a:t>bold</a:t>
            </a:r>
            <a:r>
              <a:rPr lang="de-DE" dirty="0"/>
              <a:t>, 40 </a:t>
            </a:r>
            <a:r>
              <a:rPr lang="de-DE" dirty="0" err="1"/>
              <a:t>pt</a:t>
            </a:r>
            <a:endParaRPr lang="de-DE" dirty="0"/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624897CC-6C7E-489E-8D67-9B9EC5E9FB8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766608" y="6289047"/>
            <a:ext cx="961197" cy="487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9628050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Ü+Text_FARB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FFFF0427-3511-4641-9F41-3D7265D09D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/>
            <a:lum bright="-9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990" t="66447" r="40246" b="20547"/>
          <a:stretch/>
        </p:blipFill>
        <p:spPr>
          <a:xfrm>
            <a:off x="0" y="0"/>
            <a:ext cx="12195175" cy="6221314"/>
          </a:xfrm>
          <a:prstGeom prst="rect">
            <a:avLst/>
          </a:prstGeom>
        </p:spPr>
      </p:pic>
      <p:sp>
        <p:nvSpPr>
          <p:cNvPr id="19" name="Titel 18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Überschrift, Arial bold, weiß, 24 pt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9" hasCustomPrompt="1"/>
          </p:nvPr>
        </p:nvSpPr>
        <p:spPr>
          <a:xfrm>
            <a:off x="920647" y="1700214"/>
            <a:ext cx="10607077" cy="4200524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spcBef>
                <a:spcPts val="600"/>
              </a:spcBef>
              <a:defRPr/>
            </a:lvl5pPr>
          </a:lstStyle>
          <a:p>
            <a:pPr lvl="0"/>
            <a:r>
              <a:rPr lang="de-DE" dirty="0"/>
              <a:t>Erste Ebene, Arial bold, weiß, 16 pt</a:t>
            </a:r>
          </a:p>
          <a:p>
            <a:pPr lvl="1"/>
            <a:r>
              <a:rPr lang="de-DE" dirty="0"/>
              <a:t>Zweite Ebene, Arial, weiß, 16 pt </a:t>
            </a:r>
          </a:p>
          <a:p>
            <a:pPr lvl="2"/>
            <a:r>
              <a:rPr lang="de-DE" dirty="0"/>
              <a:t>Dritte Ebene, Arial, weiß, 16 pt </a:t>
            </a:r>
          </a:p>
          <a:p>
            <a:pPr lvl="3"/>
            <a:r>
              <a:rPr lang="de-DE" dirty="0"/>
              <a:t>Vierte Ebene, Arial, weiß, 16 pt </a:t>
            </a:r>
          </a:p>
          <a:p>
            <a:pPr lvl="4"/>
            <a:r>
              <a:rPr lang="de-DE" dirty="0"/>
              <a:t>Fünfte Ebene, Arial bold, grün, 16 pt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21"/>
          </p:nvPr>
        </p:nvSpPr>
        <p:spPr>
          <a:xfrm>
            <a:off x="1878710" y="6470072"/>
            <a:ext cx="4496400" cy="123110"/>
          </a:xfrm>
          <a:prstGeom prst="rect">
            <a:avLst/>
          </a:prstGeom>
        </p:spPr>
        <p:txBody>
          <a:bodyPr/>
          <a:lstStyle/>
          <a:p>
            <a:r>
              <a:rPr lang="de-DE"/>
              <a:t>Anja Käfer-Rohrbach, GDV</a:t>
            </a:r>
          </a:p>
        </p:txBody>
      </p:sp>
      <p:sp>
        <p:nvSpPr>
          <p:cNvPr id="6" name="Datumsplatzhalter 2">
            <a:extLst>
              <a:ext uri="{FF2B5EF4-FFF2-40B4-BE49-F238E27FC236}">
                <a16:creationId xmlns:a16="http://schemas.microsoft.com/office/drawing/2014/main" id="{79343157-A958-5808-B004-4AAB15CE3080}"/>
              </a:ext>
            </a:extLst>
          </p:cNvPr>
          <p:cNvSpPr>
            <a:spLocks noGrp="1"/>
          </p:cNvSpPr>
          <p:nvPr>
            <p:ph type="dt" sz="half" idx="20"/>
          </p:nvPr>
        </p:nvSpPr>
        <p:spPr>
          <a:xfrm>
            <a:off x="922198" y="6474195"/>
            <a:ext cx="625171" cy="123111"/>
          </a:xfrm>
        </p:spPr>
        <p:txBody>
          <a:bodyPr/>
          <a:lstStyle/>
          <a:p>
            <a:r>
              <a:rPr lang="de-DE"/>
              <a:t>06.11.2025</a:t>
            </a:r>
          </a:p>
        </p:txBody>
      </p:sp>
      <p:sp>
        <p:nvSpPr>
          <p:cNvPr id="8" name="Textplatzhalter 15">
            <a:extLst>
              <a:ext uri="{FF2B5EF4-FFF2-40B4-BE49-F238E27FC236}">
                <a16:creationId xmlns:a16="http://schemas.microsoft.com/office/drawing/2014/main" id="{8043626E-63CD-4278-B9FA-05688D433E1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22197" y="5900738"/>
            <a:ext cx="5452913" cy="320576"/>
          </a:xfrm>
        </p:spPr>
        <p:txBody>
          <a:bodyPr anchor="b" anchorCtr="0"/>
          <a:lstStyle>
            <a:lvl1pPr>
              <a:lnSpc>
                <a:spcPts val="1100"/>
              </a:lnSpc>
              <a:spcBef>
                <a:spcPts val="0"/>
              </a:spcBef>
              <a:spcAft>
                <a:spcPts val="0"/>
              </a:spcAft>
              <a:defRPr sz="800" b="0">
                <a:solidFill>
                  <a:schemeClr val="bg1"/>
                </a:solidFill>
                <a:latin typeface="Lucida Console" panose="020B0609040504020204" pitchFamily="49" charset="0"/>
              </a:defRPr>
            </a:lvl1pPr>
          </a:lstStyle>
          <a:p>
            <a:pPr lvl="0"/>
            <a:r>
              <a:rPr lang="de-DE" dirty="0"/>
              <a:t>Quelle:</a:t>
            </a:r>
          </a:p>
        </p:txBody>
      </p:sp>
      <p:sp>
        <p:nvSpPr>
          <p:cNvPr id="9" name="Foliennummernplatzhalter 2">
            <a:extLst>
              <a:ext uri="{FF2B5EF4-FFF2-40B4-BE49-F238E27FC236}">
                <a16:creationId xmlns:a16="http://schemas.microsoft.com/office/drawing/2014/main" id="{8D530573-A74A-4141-A7E4-F0BFDBBD51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014" y="6469740"/>
            <a:ext cx="576324" cy="1224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lang="de-DE" sz="800" b="1" kern="1200" smtClean="0">
                <a:solidFill>
                  <a:schemeClr val="tx1"/>
                </a:solidFill>
                <a:latin typeface="Lucida Console" panose="020B0609040504020204" pitchFamily="49" charset="0"/>
                <a:ea typeface="GDVtype" panose="020F0003040202060204" pitchFamily="34" charset="0"/>
                <a:cs typeface="Courier New" panose="02070309020205020404" pitchFamily="49" charset="0"/>
              </a:defRPr>
            </a:lvl1pPr>
          </a:lstStyle>
          <a:p>
            <a:r>
              <a:rPr lang="de-DE" dirty="0"/>
              <a:t>S. </a:t>
            </a:r>
            <a:fld id="{0E09A3F0-FF3B-4076-9896-51BDFBF434A9}" type="slidenum">
              <a:rPr smtClean="0"/>
              <a:pPr/>
              <a:t>‹Nr.›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82562593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Ü+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el 18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de-DE" dirty="0"/>
              <a:t>Überschrift, Arial bold, 24 pt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9" hasCustomPrompt="1"/>
          </p:nvPr>
        </p:nvSpPr>
        <p:spPr>
          <a:xfrm>
            <a:off x="920647" y="1700214"/>
            <a:ext cx="10607077" cy="4200524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  <a:lvl5pPr>
              <a:spcBef>
                <a:spcPts val="600"/>
              </a:spcBef>
              <a:defRPr/>
            </a:lvl5pPr>
          </a:lstStyle>
          <a:p>
            <a:pPr lvl="0"/>
            <a:r>
              <a:rPr lang="de-DE" dirty="0"/>
              <a:t>Erste Ebene, Arial bold, 16 pt</a:t>
            </a:r>
          </a:p>
          <a:p>
            <a:pPr lvl="1"/>
            <a:r>
              <a:rPr lang="de-DE" dirty="0"/>
              <a:t>Zweite Ebene, Arial, 16 pt </a:t>
            </a:r>
          </a:p>
          <a:p>
            <a:pPr lvl="2"/>
            <a:r>
              <a:rPr lang="de-DE" dirty="0"/>
              <a:t>Dritte Ebene, Arial, 16 pt </a:t>
            </a:r>
          </a:p>
          <a:p>
            <a:pPr lvl="3"/>
            <a:r>
              <a:rPr lang="de-DE" dirty="0"/>
              <a:t>Vierte Ebene, Arial, 16 pt </a:t>
            </a:r>
          </a:p>
          <a:p>
            <a:pPr lvl="4"/>
            <a:r>
              <a:rPr lang="de-DE" dirty="0"/>
              <a:t>Fünfte Ebene, Arial bold, grün, 16 pt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21"/>
          </p:nvPr>
        </p:nvSpPr>
        <p:spPr>
          <a:xfrm>
            <a:off x="1878710" y="6470072"/>
            <a:ext cx="4496400" cy="123110"/>
          </a:xfrm>
          <a:prstGeom prst="rect">
            <a:avLst/>
          </a:prstGeom>
        </p:spPr>
        <p:txBody>
          <a:bodyPr/>
          <a:lstStyle/>
          <a:p>
            <a:r>
              <a:rPr lang="de-DE"/>
              <a:t>Anja Käfer-Rohrbach, GDV</a:t>
            </a:r>
          </a:p>
        </p:txBody>
      </p:sp>
      <p:sp>
        <p:nvSpPr>
          <p:cNvPr id="6" name="Datumsplatzhalter 2">
            <a:extLst>
              <a:ext uri="{FF2B5EF4-FFF2-40B4-BE49-F238E27FC236}">
                <a16:creationId xmlns:a16="http://schemas.microsoft.com/office/drawing/2014/main" id="{79343157-A958-5808-B004-4AAB15CE3080}"/>
              </a:ext>
            </a:extLst>
          </p:cNvPr>
          <p:cNvSpPr>
            <a:spLocks noGrp="1"/>
          </p:cNvSpPr>
          <p:nvPr>
            <p:ph type="dt" sz="half" idx="20"/>
          </p:nvPr>
        </p:nvSpPr>
        <p:spPr>
          <a:xfrm>
            <a:off x="922198" y="6474195"/>
            <a:ext cx="625171" cy="123111"/>
          </a:xfrm>
        </p:spPr>
        <p:txBody>
          <a:bodyPr/>
          <a:lstStyle/>
          <a:p>
            <a:r>
              <a:rPr lang="de-DE"/>
              <a:t>06.11.2025</a:t>
            </a:r>
          </a:p>
        </p:txBody>
      </p:sp>
      <p:sp>
        <p:nvSpPr>
          <p:cNvPr id="8" name="Textplatzhalter 15">
            <a:extLst>
              <a:ext uri="{FF2B5EF4-FFF2-40B4-BE49-F238E27FC236}">
                <a16:creationId xmlns:a16="http://schemas.microsoft.com/office/drawing/2014/main" id="{8043626E-63CD-4278-B9FA-05688D433E1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22197" y="5900738"/>
            <a:ext cx="5452913" cy="320576"/>
          </a:xfrm>
        </p:spPr>
        <p:txBody>
          <a:bodyPr anchor="b" anchorCtr="0"/>
          <a:lstStyle>
            <a:lvl1pPr>
              <a:lnSpc>
                <a:spcPts val="1100"/>
              </a:lnSpc>
              <a:spcBef>
                <a:spcPts val="0"/>
              </a:spcBef>
              <a:spcAft>
                <a:spcPts val="0"/>
              </a:spcAft>
              <a:defRPr sz="800" b="0">
                <a:solidFill>
                  <a:schemeClr val="bg1">
                    <a:lumMod val="50000"/>
                  </a:schemeClr>
                </a:solidFill>
                <a:latin typeface="Lucida Console" panose="020B0609040504020204" pitchFamily="49" charset="0"/>
              </a:defRPr>
            </a:lvl1pPr>
          </a:lstStyle>
          <a:p>
            <a:pPr lvl="0"/>
            <a:r>
              <a:rPr lang="de-DE" dirty="0"/>
              <a:t>Quelle:</a:t>
            </a:r>
          </a:p>
        </p:txBody>
      </p:sp>
      <p:sp>
        <p:nvSpPr>
          <p:cNvPr id="9" name="Foliennummernplatzhalter 2">
            <a:extLst>
              <a:ext uri="{FF2B5EF4-FFF2-40B4-BE49-F238E27FC236}">
                <a16:creationId xmlns:a16="http://schemas.microsoft.com/office/drawing/2014/main" id="{8D530573-A74A-4141-A7E4-F0BFDBBD51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014" y="6469740"/>
            <a:ext cx="576324" cy="1224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lang="de-DE" sz="800" b="1" kern="1200" smtClean="0">
                <a:solidFill>
                  <a:schemeClr val="tx1"/>
                </a:solidFill>
                <a:latin typeface="Lucida Console" panose="020B0609040504020204" pitchFamily="49" charset="0"/>
                <a:ea typeface="GDVtype" panose="020F0003040202060204" pitchFamily="34" charset="0"/>
                <a:cs typeface="Courier New" panose="02070309020205020404" pitchFamily="49" charset="0"/>
              </a:defRPr>
            </a:lvl1pPr>
          </a:lstStyle>
          <a:p>
            <a:r>
              <a:rPr lang="de-DE" dirty="0"/>
              <a:t>S. </a:t>
            </a:r>
            <a:fld id="{0E09A3F0-FF3B-4076-9896-51BDFBF434A9}" type="slidenum">
              <a:rPr smtClean="0"/>
              <a:pPr/>
              <a:t>‹Nr.›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82087723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Ü+Text+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D015057D-2614-6E46-45C3-E94F8EFDEB07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>
          <a:xfrm>
            <a:off x="1878710" y="6470072"/>
            <a:ext cx="4496400" cy="123110"/>
          </a:xfrm>
          <a:prstGeom prst="rect">
            <a:avLst/>
          </a:prstGeom>
        </p:spPr>
        <p:txBody>
          <a:bodyPr/>
          <a:lstStyle/>
          <a:p>
            <a:r>
              <a:rPr lang="de-DE"/>
              <a:t>Anja Käfer-Rohrbach, GDV</a:t>
            </a:r>
            <a:endParaRPr lang="de-DE" dirty="0"/>
          </a:p>
        </p:txBody>
      </p:sp>
      <p:sp>
        <p:nvSpPr>
          <p:cNvPr id="11" name="Textplatzhalter 8">
            <a:extLst>
              <a:ext uri="{FF2B5EF4-FFF2-40B4-BE49-F238E27FC236}">
                <a16:creationId xmlns:a16="http://schemas.microsoft.com/office/drawing/2014/main" id="{4F842399-FE58-E4B3-EF1B-7A8B05045DB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20648" y="1700214"/>
            <a:ext cx="5176939" cy="4200524"/>
          </a:xfrm>
          <a:prstGeom prst="rect">
            <a:avLst/>
          </a:prstGeom>
        </p:spPr>
        <p:txBody>
          <a:bodyPr rIns="0"/>
          <a:lstStyle>
            <a:lvl1pPr>
              <a:defRPr baseline="0"/>
            </a:lvl1pPr>
            <a:lvl2pPr>
              <a:defRPr/>
            </a:lvl2pPr>
            <a:lvl3pPr>
              <a:defRPr baseline="0"/>
            </a:lvl3pPr>
            <a:lvl4pPr>
              <a:defRPr/>
            </a:lvl4pPr>
            <a:lvl5pPr>
              <a:spcBef>
                <a:spcPts val="600"/>
              </a:spcBef>
              <a:defRPr/>
            </a:lvl5pPr>
          </a:lstStyle>
          <a:p>
            <a:pPr lvl="0"/>
            <a:r>
              <a:rPr lang="de-DE" dirty="0"/>
              <a:t>Erste Ebene, Arial bold, 16 pt</a:t>
            </a:r>
          </a:p>
          <a:p>
            <a:pPr lvl="1"/>
            <a:r>
              <a:rPr lang="de-DE" dirty="0"/>
              <a:t>Zweite Ebene, Arial, 16 pt </a:t>
            </a:r>
          </a:p>
          <a:p>
            <a:pPr lvl="2"/>
            <a:r>
              <a:rPr lang="de-DE" dirty="0"/>
              <a:t>Dritte Ebene, Arial, 16 pt </a:t>
            </a:r>
          </a:p>
          <a:p>
            <a:pPr lvl="3"/>
            <a:r>
              <a:rPr lang="de-DE" dirty="0"/>
              <a:t>Vierte Ebene, Arial, 16 pt </a:t>
            </a:r>
          </a:p>
          <a:p>
            <a:pPr lvl="4"/>
            <a:r>
              <a:rPr lang="de-DE" dirty="0"/>
              <a:t>Fünfte Ebene, Arial bold, grün,16 pt</a:t>
            </a:r>
          </a:p>
        </p:txBody>
      </p:sp>
      <p:sp>
        <p:nvSpPr>
          <p:cNvPr id="14" name="Bildplatzhalter 14">
            <a:extLst>
              <a:ext uri="{FF2B5EF4-FFF2-40B4-BE49-F238E27FC236}">
                <a16:creationId xmlns:a16="http://schemas.microsoft.com/office/drawing/2014/main" id="{5F773112-75FE-C6CD-D5C4-46B20A3B2333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6384926" y="1700214"/>
            <a:ext cx="5149850" cy="4200524"/>
          </a:xfrm>
          <a:prstGeom prst="rect">
            <a:avLst/>
          </a:prstGeom>
          <a:noFill/>
        </p:spPr>
        <p:txBody>
          <a:bodyPr/>
          <a:lstStyle>
            <a:lvl1pPr marL="0" indent="0" algn="l" defTabSz="914400" rtl="0" eaLnBrk="1" latinLnBrk="0" hangingPunct="1">
              <a:lnSpc>
                <a:spcPts val="18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lang="de-DE" sz="1000" b="1" kern="1200" dirty="0">
                <a:solidFill>
                  <a:schemeClr val="tx1"/>
                </a:solidFill>
                <a:latin typeface="+mn-lt"/>
                <a:ea typeface="GDVtype" panose="020F0003040202060204" pitchFamily="34" charset="0"/>
                <a:cs typeface="+mn-cs"/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7F675005-111E-403B-7203-F9A5FE4CEF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9095" y="854776"/>
            <a:ext cx="10607078" cy="558000"/>
          </a:xfrm>
        </p:spPr>
        <p:txBody>
          <a:bodyPr anchor="b"/>
          <a:lstStyle/>
          <a:p>
            <a:r>
              <a:rPr lang="de-DE" dirty="0"/>
              <a:t>Überschrift, Arial bold, 24 pt</a:t>
            </a:r>
          </a:p>
        </p:txBody>
      </p:sp>
      <p:sp>
        <p:nvSpPr>
          <p:cNvPr id="10" name="Datumsplatzhalter 5">
            <a:extLst>
              <a:ext uri="{FF2B5EF4-FFF2-40B4-BE49-F238E27FC236}">
                <a16:creationId xmlns:a16="http://schemas.microsoft.com/office/drawing/2014/main" id="{A4AD55AE-4142-437F-85EA-EE75AF403159}"/>
              </a:ext>
            </a:extLst>
          </p:cNvPr>
          <p:cNvSpPr>
            <a:spLocks noGrp="1"/>
          </p:cNvSpPr>
          <p:nvPr>
            <p:ph type="dt" sz="half" idx="21"/>
          </p:nvPr>
        </p:nvSpPr>
        <p:spPr>
          <a:xfrm>
            <a:off x="922197" y="6474195"/>
            <a:ext cx="625172" cy="123111"/>
          </a:xfrm>
        </p:spPr>
        <p:txBody>
          <a:bodyPr/>
          <a:lstStyle/>
          <a:p>
            <a:r>
              <a:rPr lang="de-DE"/>
              <a:t>06.11.2025</a:t>
            </a:r>
          </a:p>
        </p:txBody>
      </p:sp>
      <p:sp>
        <p:nvSpPr>
          <p:cNvPr id="12" name="Foliennummernplatzhalter 2">
            <a:extLst>
              <a:ext uri="{FF2B5EF4-FFF2-40B4-BE49-F238E27FC236}">
                <a16:creationId xmlns:a16="http://schemas.microsoft.com/office/drawing/2014/main" id="{DD5405E6-4FA2-4F50-9F7B-DD2D52A718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014" y="6469740"/>
            <a:ext cx="576324" cy="1224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lang="de-DE" sz="800" b="1" kern="1200" smtClean="0">
                <a:solidFill>
                  <a:schemeClr val="tx1"/>
                </a:solidFill>
                <a:latin typeface="Lucida Console" panose="020B0609040504020204" pitchFamily="49" charset="0"/>
                <a:ea typeface="GDVtype" panose="020F0003040202060204" pitchFamily="34" charset="0"/>
                <a:cs typeface="Courier New" panose="02070309020205020404" pitchFamily="49" charset="0"/>
              </a:defRPr>
            </a:lvl1pPr>
          </a:lstStyle>
          <a:p>
            <a:r>
              <a:rPr lang="de-DE" dirty="0"/>
              <a:t>S. </a:t>
            </a:r>
            <a:fld id="{0E09A3F0-FF3B-4076-9896-51BDFBF434A9}" type="slidenum">
              <a:rPr smtClean="0"/>
              <a:pPr/>
              <a:t>‹Nr.›</a:t>
            </a:fld>
            <a:endParaRPr dirty="0"/>
          </a:p>
        </p:txBody>
      </p:sp>
      <p:sp>
        <p:nvSpPr>
          <p:cNvPr id="13" name="Textplatzhalter 15">
            <a:extLst>
              <a:ext uri="{FF2B5EF4-FFF2-40B4-BE49-F238E27FC236}">
                <a16:creationId xmlns:a16="http://schemas.microsoft.com/office/drawing/2014/main" id="{33C463A7-A417-48E7-B959-4F2C63971B2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22197" y="5900738"/>
            <a:ext cx="5452913" cy="320576"/>
          </a:xfrm>
        </p:spPr>
        <p:txBody>
          <a:bodyPr anchor="b" anchorCtr="0"/>
          <a:lstStyle>
            <a:lvl1pPr>
              <a:lnSpc>
                <a:spcPts val="1100"/>
              </a:lnSpc>
              <a:spcBef>
                <a:spcPts val="0"/>
              </a:spcBef>
              <a:spcAft>
                <a:spcPts val="0"/>
              </a:spcAft>
              <a:defRPr sz="800" b="0">
                <a:solidFill>
                  <a:schemeClr val="bg1">
                    <a:lumMod val="50000"/>
                  </a:schemeClr>
                </a:solidFill>
                <a:latin typeface="Lucida Console" panose="020B0609040504020204" pitchFamily="49" charset="0"/>
              </a:defRPr>
            </a:lvl1pPr>
          </a:lstStyle>
          <a:p>
            <a:pPr lvl="0"/>
            <a:r>
              <a:rPr lang="de-DE" dirty="0"/>
              <a:t>Quelle:</a:t>
            </a:r>
          </a:p>
        </p:txBody>
      </p:sp>
    </p:spTree>
    <p:extLst>
      <p:ext uri="{BB962C8B-B14F-4D97-AF65-F5344CB8AC3E}">
        <p14:creationId xmlns:p14="http://schemas.microsoft.com/office/powerpoint/2010/main" val="2174483450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Ü+Bild+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umsplatzhalter 5"/>
          <p:cNvSpPr>
            <a:spLocks noGrp="1"/>
          </p:cNvSpPr>
          <p:nvPr>
            <p:ph type="dt" sz="half" idx="21"/>
          </p:nvPr>
        </p:nvSpPr>
        <p:spPr>
          <a:xfrm>
            <a:off x="922198" y="6474195"/>
            <a:ext cx="625171" cy="123111"/>
          </a:xfrm>
        </p:spPr>
        <p:txBody>
          <a:bodyPr/>
          <a:lstStyle/>
          <a:p>
            <a:r>
              <a:rPr lang="de-DE"/>
              <a:t>06.11.2025</a:t>
            </a:r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70975ECB-7A6D-9F00-7242-726CBAD0FD72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>
          <a:xfrm>
            <a:off x="1878710" y="6470072"/>
            <a:ext cx="4496400" cy="123110"/>
          </a:xfrm>
          <a:prstGeom prst="rect">
            <a:avLst/>
          </a:prstGeom>
        </p:spPr>
        <p:txBody>
          <a:bodyPr/>
          <a:lstStyle/>
          <a:p>
            <a:r>
              <a:rPr lang="de-DE"/>
              <a:t>Anja Käfer-Rohrbach, GDV</a:t>
            </a:r>
            <a:endParaRPr lang="de-DE" dirty="0"/>
          </a:p>
        </p:txBody>
      </p:sp>
      <p:sp>
        <p:nvSpPr>
          <p:cNvPr id="19" name="Textplatzhalter 8">
            <a:extLst>
              <a:ext uri="{FF2B5EF4-FFF2-40B4-BE49-F238E27FC236}">
                <a16:creationId xmlns:a16="http://schemas.microsoft.com/office/drawing/2014/main" id="{2D96AB61-DA2B-A9F1-E606-E1892FA0CD5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384926" y="1700214"/>
            <a:ext cx="5149850" cy="4200524"/>
          </a:xfrm>
          <a:prstGeom prst="rect">
            <a:avLst/>
          </a:prstGeom>
        </p:spPr>
        <p:txBody>
          <a:bodyPr rIns="0"/>
          <a:lstStyle>
            <a:lvl1pPr>
              <a:defRPr baseline="0"/>
            </a:lvl1pPr>
            <a:lvl2pPr>
              <a:defRPr/>
            </a:lvl2pPr>
            <a:lvl3pPr>
              <a:defRPr baseline="0"/>
            </a:lvl3pPr>
            <a:lvl4pPr>
              <a:defRPr/>
            </a:lvl4pPr>
            <a:lvl5pPr>
              <a:spcBef>
                <a:spcPts val="600"/>
              </a:spcBef>
              <a:defRPr/>
            </a:lvl5pPr>
          </a:lstStyle>
          <a:p>
            <a:pPr lvl="0"/>
            <a:r>
              <a:rPr lang="de-DE" dirty="0"/>
              <a:t>Erste Ebene, Arial bold, 16 pt</a:t>
            </a:r>
          </a:p>
          <a:p>
            <a:pPr lvl="1"/>
            <a:r>
              <a:rPr lang="de-DE" dirty="0"/>
              <a:t>Zweite Ebene, Arial, 16 pt </a:t>
            </a:r>
          </a:p>
          <a:p>
            <a:pPr lvl="2"/>
            <a:r>
              <a:rPr lang="de-DE" dirty="0"/>
              <a:t>Dritte Ebene, Arial, 16 pt </a:t>
            </a:r>
          </a:p>
          <a:p>
            <a:pPr lvl="3"/>
            <a:r>
              <a:rPr lang="de-DE" dirty="0"/>
              <a:t>Vierte Ebene, Arial, 16 pt </a:t>
            </a:r>
          </a:p>
          <a:p>
            <a:pPr lvl="4"/>
            <a:r>
              <a:rPr lang="de-DE" dirty="0"/>
              <a:t>Fünfte Ebene, Arial bold, grün, 16 pt</a:t>
            </a:r>
          </a:p>
        </p:txBody>
      </p:sp>
      <p:sp>
        <p:nvSpPr>
          <p:cNvPr id="20" name="Bildplatzhalter 14">
            <a:extLst>
              <a:ext uri="{FF2B5EF4-FFF2-40B4-BE49-F238E27FC236}">
                <a16:creationId xmlns:a16="http://schemas.microsoft.com/office/drawing/2014/main" id="{E0C8E7EA-B842-3232-1CE1-DB3124A7EDD6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920647" y="1700214"/>
            <a:ext cx="5176941" cy="4200524"/>
          </a:xfrm>
          <a:prstGeom prst="rect">
            <a:avLst/>
          </a:prstGeom>
          <a:noFill/>
        </p:spPr>
        <p:txBody>
          <a:bodyPr/>
          <a:lstStyle>
            <a:lvl1pPr marL="0" indent="0" algn="l" defTabSz="914400" rtl="0" eaLnBrk="1" latinLnBrk="0" hangingPunct="1">
              <a:lnSpc>
                <a:spcPts val="18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lang="de-DE" sz="1000" b="1" kern="1200" dirty="0">
                <a:solidFill>
                  <a:schemeClr val="tx1"/>
                </a:solidFill>
                <a:latin typeface="+mn-lt"/>
                <a:ea typeface="GDVtype" panose="020F0003040202060204" pitchFamily="34" charset="0"/>
                <a:cs typeface="+mn-cs"/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9" name="Titel 18">
            <a:extLst>
              <a:ext uri="{FF2B5EF4-FFF2-40B4-BE49-F238E27FC236}">
                <a16:creationId xmlns:a16="http://schemas.microsoft.com/office/drawing/2014/main" id="{7D9AFAA7-A415-73A3-F026-73109C8F965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0647" y="854776"/>
            <a:ext cx="10605526" cy="558000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de-DE" dirty="0"/>
              <a:t>Überschrift, Arial bold, 24 pt</a:t>
            </a:r>
          </a:p>
        </p:txBody>
      </p:sp>
      <p:sp>
        <p:nvSpPr>
          <p:cNvPr id="11" name="Foliennummernplatzhalter 2">
            <a:extLst>
              <a:ext uri="{FF2B5EF4-FFF2-40B4-BE49-F238E27FC236}">
                <a16:creationId xmlns:a16="http://schemas.microsoft.com/office/drawing/2014/main" id="{9D2D84D5-80AF-4541-B347-A2DF40E184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014" y="6469740"/>
            <a:ext cx="576324" cy="1224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lang="de-DE" sz="800" b="1" kern="1200" smtClean="0">
                <a:solidFill>
                  <a:schemeClr val="tx1"/>
                </a:solidFill>
                <a:latin typeface="Lucida Console" panose="020B0609040504020204" pitchFamily="49" charset="0"/>
                <a:ea typeface="GDVtype" panose="020F0003040202060204" pitchFamily="34" charset="0"/>
                <a:cs typeface="Courier New" panose="02070309020205020404" pitchFamily="49" charset="0"/>
              </a:defRPr>
            </a:lvl1pPr>
          </a:lstStyle>
          <a:p>
            <a:r>
              <a:rPr lang="de-DE" dirty="0"/>
              <a:t>S. </a:t>
            </a:r>
            <a:fld id="{0E09A3F0-FF3B-4076-9896-51BDFBF434A9}" type="slidenum">
              <a:rPr smtClean="0"/>
              <a:pPr/>
              <a:t>‹Nr.›</a:t>
            </a:fld>
            <a:endParaRPr dirty="0"/>
          </a:p>
        </p:txBody>
      </p:sp>
      <p:sp>
        <p:nvSpPr>
          <p:cNvPr id="12" name="Textplatzhalter 15">
            <a:extLst>
              <a:ext uri="{FF2B5EF4-FFF2-40B4-BE49-F238E27FC236}">
                <a16:creationId xmlns:a16="http://schemas.microsoft.com/office/drawing/2014/main" id="{D6E3A75E-7B7D-401B-A3A6-022AED93322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22197" y="5900738"/>
            <a:ext cx="5452913" cy="320576"/>
          </a:xfrm>
        </p:spPr>
        <p:txBody>
          <a:bodyPr anchor="b" anchorCtr="0"/>
          <a:lstStyle>
            <a:lvl1pPr>
              <a:lnSpc>
                <a:spcPts val="1100"/>
              </a:lnSpc>
              <a:spcBef>
                <a:spcPts val="0"/>
              </a:spcBef>
              <a:spcAft>
                <a:spcPts val="0"/>
              </a:spcAft>
              <a:defRPr sz="800" b="0">
                <a:solidFill>
                  <a:schemeClr val="bg1">
                    <a:lumMod val="50000"/>
                  </a:schemeClr>
                </a:solidFill>
                <a:latin typeface="Lucida Console" panose="020B0609040504020204" pitchFamily="49" charset="0"/>
              </a:defRPr>
            </a:lvl1pPr>
          </a:lstStyle>
          <a:p>
            <a:pPr lvl="0"/>
            <a:r>
              <a:rPr lang="de-DE" dirty="0"/>
              <a:t>Quelle:</a:t>
            </a:r>
          </a:p>
        </p:txBody>
      </p:sp>
    </p:spTree>
    <p:extLst>
      <p:ext uri="{BB962C8B-B14F-4D97-AF65-F5344CB8AC3E}">
        <p14:creationId xmlns:p14="http://schemas.microsoft.com/office/powerpoint/2010/main" val="1358834437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Ü+UÜ+Bild+Text_FARB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>
            <a:extLst>
              <a:ext uri="{FF2B5EF4-FFF2-40B4-BE49-F238E27FC236}">
                <a16:creationId xmlns:a16="http://schemas.microsoft.com/office/drawing/2014/main" id="{8E37217A-8625-42E1-AD20-8C42E4D2D2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/>
            <a:lum bright="-9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990" t="66447" r="40246" b="20547"/>
          <a:stretch/>
        </p:blipFill>
        <p:spPr>
          <a:xfrm>
            <a:off x="0" y="0"/>
            <a:ext cx="12195175" cy="6221413"/>
          </a:xfrm>
          <a:prstGeom prst="rect">
            <a:avLst/>
          </a:prstGeom>
        </p:spPr>
      </p:pic>
      <p:sp>
        <p:nvSpPr>
          <p:cNvPr id="10" name="Textplatzhalter 8">
            <a:extLst>
              <a:ext uri="{FF2B5EF4-FFF2-40B4-BE49-F238E27FC236}">
                <a16:creationId xmlns:a16="http://schemas.microsoft.com/office/drawing/2014/main" id="{0F1ABDFA-6D56-7BE4-53E4-570611B8C78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384925" y="2205038"/>
            <a:ext cx="5149850" cy="3695700"/>
          </a:xfrm>
          <a:prstGeom prst="rect">
            <a:avLst/>
          </a:prstGeom>
          <a:ln>
            <a:noFill/>
          </a:ln>
        </p:spPr>
        <p:txBody>
          <a:bodyPr rIns="0"/>
          <a:lstStyle>
            <a:lvl1pPr>
              <a:defRPr baseline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 baseline="0"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spcBef>
                <a:spcPts val="600"/>
              </a:spcBef>
              <a:defRPr/>
            </a:lvl5pPr>
          </a:lstStyle>
          <a:p>
            <a:pPr lvl="0"/>
            <a:r>
              <a:rPr lang="de-DE" dirty="0"/>
              <a:t>Erste Ebene, Arial bold, weiß, 16 pt</a:t>
            </a:r>
          </a:p>
          <a:p>
            <a:pPr lvl="1"/>
            <a:r>
              <a:rPr lang="de-DE" dirty="0"/>
              <a:t>Zweite Ebene, Arial, weiß, 16 pt </a:t>
            </a:r>
          </a:p>
          <a:p>
            <a:pPr lvl="2"/>
            <a:r>
              <a:rPr lang="de-DE" dirty="0"/>
              <a:t>Dritte Ebene, Arial, weiß, 16 pt </a:t>
            </a:r>
          </a:p>
          <a:p>
            <a:pPr lvl="3"/>
            <a:r>
              <a:rPr lang="de-DE" dirty="0"/>
              <a:t>Vierte Ebene, Arial, weiß, 16 pt </a:t>
            </a:r>
          </a:p>
          <a:p>
            <a:pPr lvl="4"/>
            <a:r>
              <a:rPr lang="de-DE" dirty="0"/>
              <a:t>Fünfte Ebene, Arial bold, grün, 16 pt</a:t>
            </a:r>
          </a:p>
        </p:txBody>
      </p:sp>
      <p:sp>
        <p:nvSpPr>
          <p:cNvPr id="11" name="Bildplatzhalter 14">
            <a:extLst>
              <a:ext uri="{FF2B5EF4-FFF2-40B4-BE49-F238E27FC236}">
                <a16:creationId xmlns:a16="http://schemas.microsoft.com/office/drawing/2014/main" id="{CDBB73C1-08F9-C060-6274-9C7BF873BA22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920648" y="2205038"/>
            <a:ext cx="5176940" cy="3695700"/>
          </a:xfrm>
          <a:prstGeom prst="rect">
            <a:avLst/>
          </a:prstGeom>
          <a:noFill/>
        </p:spPr>
        <p:txBody>
          <a:bodyPr/>
          <a:lstStyle>
            <a:lvl1pPr marL="0" indent="0" algn="l" defTabSz="914400" rtl="0" eaLnBrk="1" latinLnBrk="0" hangingPunct="1">
              <a:lnSpc>
                <a:spcPts val="18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lang="de-DE" sz="1000" b="1" kern="1200" dirty="0">
                <a:solidFill>
                  <a:schemeClr val="tx1"/>
                </a:solidFill>
                <a:latin typeface="+mn-lt"/>
                <a:ea typeface="GDVtype" panose="020F0003040202060204" pitchFamily="34" charset="0"/>
                <a:cs typeface="+mn-cs"/>
              </a:defRPr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9D70AAB3-C151-006F-EC80-67F22A7EBB0E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>
          <a:xfrm>
            <a:off x="1878710" y="6470072"/>
            <a:ext cx="4496400" cy="123110"/>
          </a:xfrm>
          <a:prstGeom prst="rect">
            <a:avLst/>
          </a:prstGeom>
        </p:spPr>
        <p:txBody>
          <a:bodyPr/>
          <a:lstStyle/>
          <a:p>
            <a:r>
              <a:rPr lang="de-DE"/>
              <a:t>Anja Käfer-Rohrbach, GDV</a:t>
            </a:r>
            <a:endParaRPr lang="de-DE" dirty="0"/>
          </a:p>
        </p:txBody>
      </p:sp>
      <p:sp>
        <p:nvSpPr>
          <p:cNvPr id="8" name="Textplatzhalter 8">
            <a:extLst>
              <a:ext uri="{FF2B5EF4-FFF2-40B4-BE49-F238E27FC236}">
                <a16:creationId xmlns:a16="http://schemas.microsoft.com/office/drawing/2014/main" id="{61CDC561-8BF4-7F7B-8F83-2159A452946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17703" y="1476777"/>
            <a:ext cx="10604635" cy="259200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lnSpc>
                <a:spcPct val="100000"/>
              </a:lnSpc>
              <a:defRPr sz="1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err="1"/>
              <a:t>UnterÜberschrift</a:t>
            </a:r>
            <a:r>
              <a:rPr lang="de-DE" dirty="0"/>
              <a:t>, Arial, weiß, 18 pt</a:t>
            </a:r>
          </a:p>
          <a:p>
            <a:pPr lvl="0"/>
            <a:endParaRPr lang="de-DE" dirty="0"/>
          </a:p>
          <a:p>
            <a:pPr lvl="0"/>
            <a:endParaRPr lang="de-DE" dirty="0"/>
          </a:p>
        </p:txBody>
      </p:sp>
      <p:sp>
        <p:nvSpPr>
          <p:cNvPr id="12" name="Titel 18">
            <a:extLst>
              <a:ext uri="{FF2B5EF4-FFF2-40B4-BE49-F238E27FC236}">
                <a16:creationId xmlns:a16="http://schemas.microsoft.com/office/drawing/2014/main" id="{7C513D17-E071-6B6B-4909-CB83EF5DA1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0647" y="854776"/>
            <a:ext cx="10605526" cy="558000"/>
          </a:xfrm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Überschrift, Arial bold, weiß, 24 pt</a:t>
            </a:r>
          </a:p>
        </p:txBody>
      </p:sp>
      <p:sp>
        <p:nvSpPr>
          <p:cNvPr id="9" name="Datumsplatzhalter 5">
            <a:extLst>
              <a:ext uri="{FF2B5EF4-FFF2-40B4-BE49-F238E27FC236}">
                <a16:creationId xmlns:a16="http://schemas.microsoft.com/office/drawing/2014/main" id="{42568278-CD2A-2CE4-49F7-D33D65E0B3F6}"/>
              </a:ext>
            </a:extLst>
          </p:cNvPr>
          <p:cNvSpPr>
            <a:spLocks noGrp="1"/>
          </p:cNvSpPr>
          <p:nvPr>
            <p:ph type="dt" sz="half" idx="21"/>
          </p:nvPr>
        </p:nvSpPr>
        <p:spPr>
          <a:xfrm>
            <a:off x="922197" y="6474195"/>
            <a:ext cx="625172" cy="123111"/>
          </a:xfrm>
        </p:spPr>
        <p:txBody>
          <a:bodyPr/>
          <a:lstStyle/>
          <a:p>
            <a:r>
              <a:rPr lang="de-DE"/>
              <a:t>06.11.2025</a:t>
            </a:r>
          </a:p>
        </p:txBody>
      </p:sp>
      <p:sp>
        <p:nvSpPr>
          <p:cNvPr id="15" name="Foliennummernplatzhalter 2">
            <a:extLst>
              <a:ext uri="{FF2B5EF4-FFF2-40B4-BE49-F238E27FC236}">
                <a16:creationId xmlns:a16="http://schemas.microsoft.com/office/drawing/2014/main" id="{2B8EC545-AD0C-46C6-966D-0DA471919F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014" y="6469740"/>
            <a:ext cx="576324" cy="1224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lang="de-DE" sz="800" b="1" kern="1200" smtClean="0">
                <a:solidFill>
                  <a:schemeClr val="tx1"/>
                </a:solidFill>
                <a:latin typeface="Lucida Console" panose="020B0609040504020204" pitchFamily="49" charset="0"/>
                <a:ea typeface="GDVtype" panose="020F0003040202060204" pitchFamily="34" charset="0"/>
                <a:cs typeface="Courier New" panose="02070309020205020404" pitchFamily="49" charset="0"/>
              </a:defRPr>
            </a:lvl1pPr>
          </a:lstStyle>
          <a:p>
            <a:r>
              <a:rPr lang="de-DE" dirty="0"/>
              <a:t>S. </a:t>
            </a:r>
            <a:fld id="{0E09A3F0-FF3B-4076-9896-51BDFBF434A9}" type="slidenum">
              <a:rPr smtClean="0"/>
              <a:pPr/>
              <a:t>‹Nr.›</a:t>
            </a:fld>
            <a:endParaRPr dirty="0"/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BC9A7A3C-A945-4195-B52A-F0DD430ABB0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22197" y="5900738"/>
            <a:ext cx="5452913" cy="320576"/>
          </a:xfrm>
        </p:spPr>
        <p:txBody>
          <a:bodyPr anchor="b" anchorCtr="0"/>
          <a:lstStyle>
            <a:lvl1pPr>
              <a:lnSpc>
                <a:spcPts val="1100"/>
              </a:lnSpc>
              <a:spcBef>
                <a:spcPts val="0"/>
              </a:spcBef>
              <a:spcAft>
                <a:spcPts val="0"/>
              </a:spcAft>
              <a:defRPr sz="800" b="0">
                <a:solidFill>
                  <a:schemeClr val="bg1"/>
                </a:solidFill>
                <a:latin typeface="Lucida Console" panose="020B0609040504020204" pitchFamily="49" charset="0"/>
              </a:defRPr>
            </a:lvl1pPr>
          </a:lstStyle>
          <a:p>
            <a:pPr lvl="0"/>
            <a:r>
              <a:rPr lang="de-DE" dirty="0"/>
              <a:t>Quelle:</a:t>
            </a:r>
          </a:p>
        </p:txBody>
      </p:sp>
    </p:spTree>
    <p:extLst>
      <p:ext uri="{BB962C8B-B14F-4D97-AF65-F5344CB8AC3E}">
        <p14:creationId xmlns:p14="http://schemas.microsoft.com/office/powerpoint/2010/main" val="877674241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Ü+UÜ+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>
          <a:xfrm>
            <a:off x="922198" y="6474195"/>
            <a:ext cx="625171" cy="123111"/>
          </a:xfrm>
        </p:spPr>
        <p:txBody>
          <a:bodyPr/>
          <a:lstStyle/>
          <a:p>
            <a:r>
              <a:rPr lang="de-DE"/>
              <a:t>06.11.2025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2"/>
          </p:nvPr>
        </p:nvSpPr>
        <p:spPr>
          <a:xfrm>
            <a:off x="1878710" y="6470072"/>
            <a:ext cx="4496400" cy="123110"/>
          </a:xfrm>
          <a:prstGeom prst="rect">
            <a:avLst/>
          </a:prstGeom>
        </p:spPr>
        <p:txBody>
          <a:bodyPr/>
          <a:lstStyle/>
          <a:p>
            <a:r>
              <a:rPr lang="de-DE"/>
              <a:t>Anja Käfer-Rohrbach, GDV</a:t>
            </a:r>
            <a:endParaRPr lang="de-DE" dirty="0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3" hasCustomPrompt="1"/>
          </p:nvPr>
        </p:nvSpPr>
        <p:spPr>
          <a:xfrm>
            <a:off x="915259" y="2205038"/>
            <a:ext cx="10611531" cy="3695700"/>
          </a:xfrm>
          <a:prstGeom prst="rect">
            <a:avLst/>
          </a:prstGeom>
        </p:spPr>
        <p:txBody>
          <a:bodyPr/>
          <a:lstStyle>
            <a:lvl5pPr>
              <a:defRPr/>
            </a:lvl5pPr>
          </a:lstStyle>
          <a:p>
            <a:pPr lvl="0"/>
            <a:r>
              <a:rPr lang="de-DE" dirty="0"/>
              <a:t>Erste Ebene, Arial bold, 16 pt</a:t>
            </a:r>
          </a:p>
          <a:p>
            <a:pPr lvl="1"/>
            <a:r>
              <a:rPr lang="de-DE" dirty="0"/>
              <a:t>Zweite Ebene, Arial, 16 pt </a:t>
            </a:r>
          </a:p>
          <a:p>
            <a:pPr lvl="2"/>
            <a:r>
              <a:rPr lang="de-DE" dirty="0"/>
              <a:t>Dritte Ebene, Arial, 16 pt </a:t>
            </a:r>
          </a:p>
          <a:p>
            <a:pPr lvl="3"/>
            <a:r>
              <a:rPr lang="de-DE" dirty="0"/>
              <a:t>Vierte Ebene, Arial, 16 pt </a:t>
            </a:r>
          </a:p>
          <a:p>
            <a:pPr lvl="4"/>
            <a:r>
              <a:rPr lang="de-DE" dirty="0"/>
              <a:t>Fünfte Ebene, Arial bold, grün, 16 pt</a:t>
            </a:r>
          </a:p>
        </p:txBody>
      </p:sp>
      <p:sp>
        <p:nvSpPr>
          <p:cNvPr id="10" name="Textplatzhalter 8">
            <a:extLst>
              <a:ext uri="{FF2B5EF4-FFF2-40B4-BE49-F238E27FC236}">
                <a16:creationId xmlns:a16="http://schemas.microsoft.com/office/drawing/2014/main" id="{AC37D847-F271-1F5A-EDD9-B4437B4B5B3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17703" y="1476777"/>
            <a:ext cx="10604635" cy="259200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lnSpc>
                <a:spcPct val="100000"/>
              </a:lnSpc>
              <a:defRPr sz="1800" b="0"/>
            </a:lvl1pPr>
          </a:lstStyle>
          <a:p>
            <a:pPr lvl="0"/>
            <a:r>
              <a:rPr lang="de-DE" dirty="0" err="1"/>
              <a:t>UnterÜberschrift</a:t>
            </a:r>
            <a:r>
              <a:rPr lang="de-DE" dirty="0"/>
              <a:t>, Arial, 18 </a:t>
            </a:r>
            <a:r>
              <a:rPr lang="de-DE" dirty="0" err="1"/>
              <a:t>pt</a:t>
            </a:r>
            <a:endParaRPr lang="de-DE" dirty="0"/>
          </a:p>
          <a:p>
            <a:pPr lvl="0"/>
            <a:endParaRPr lang="de-DE" dirty="0"/>
          </a:p>
        </p:txBody>
      </p:sp>
      <p:sp>
        <p:nvSpPr>
          <p:cNvPr id="8" name="Titel 18">
            <a:extLst>
              <a:ext uri="{FF2B5EF4-FFF2-40B4-BE49-F238E27FC236}">
                <a16:creationId xmlns:a16="http://schemas.microsoft.com/office/drawing/2014/main" id="{47914681-0494-29DC-C2E3-7EDA913BB5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0647" y="854776"/>
            <a:ext cx="10605526" cy="558000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de-DE" dirty="0"/>
              <a:t>Überschrift, Arial bold, 24 pt</a:t>
            </a:r>
          </a:p>
        </p:txBody>
      </p:sp>
      <p:sp>
        <p:nvSpPr>
          <p:cNvPr id="12" name="Foliennummernplatzhalter 2">
            <a:extLst>
              <a:ext uri="{FF2B5EF4-FFF2-40B4-BE49-F238E27FC236}">
                <a16:creationId xmlns:a16="http://schemas.microsoft.com/office/drawing/2014/main" id="{509AED32-399C-4F49-B1C2-4681BC9FBC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014" y="6469740"/>
            <a:ext cx="576324" cy="1224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lang="de-DE" sz="800" b="1" kern="1200" smtClean="0">
                <a:solidFill>
                  <a:schemeClr val="tx1"/>
                </a:solidFill>
                <a:latin typeface="Lucida Console" panose="020B0609040504020204" pitchFamily="49" charset="0"/>
                <a:ea typeface="GDVtype" panose="020F0003040202060204" pitchFamily="34" charset="0"/>
                <a:cs typeface="Courier New" panose="02070309020205020404" pitchFamily="49" charset="0"/>
              </a:defRPr>
            </a:lvl1pPr>
          </a:lstStyle>
          <a:p>
            <a:r>
              <a:rPr lang="de-DE" dirty="0"/>
              <a:t>S. </a:t>
            </a:r>
            <a:fld id="{0E09A3F0-FF3B-4076-9896-51BDFBF434A9}" type="slidenum">
              <a:rPr smtClean="0"/>
              <a:pPr/>
              <a:t>‹Nr.›</a:t>
            </a:fld>
            <a:endParaRPr dirty="0"/>
          </a:p>
        </p:txBody>
      </p:sp>
      <p:sp>
        <p:nvSpPr>
          <p:cNvPr id="13" name="Textplatzhalter 15">
            <a:extLst>
              <a:ext uri="{FF2B5EF4-FFF2-40B4-BE49-F238E27FC236}">
                <a16:creationId xmlns:a16="http://schemas.microsoft.com/office/drawing/2014/main" id="{9C1CC5B6-8A65-4C5C-A340-66A124697BF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22197" y="5900738"/>
            <a:ext cx="5452913" cy="320576"/>
          </a:xfrm>
        </p:spPr>
        <p:txBody>
          <a:bodyPr anchor="b" anchorCtr="0"/>
          <a:lstStyle>
            <a:lvl1pPr>
              <a:lnSpc>
                <a:spcPts val="1100"/>
              </a:lnSpc>
              <a:spcBef>
                <a:spcPts val="0"/>
              </a:spcBef>
              <a:spcAft>
                <a:spcPts val="0"/>
              </a:spcAft>
              <a:defRPr sz="800" b="0">
                <a:solidFill>
                  <a:schemeClr val="bg1">
                    <a:lumMod val="50000"/>
                  </a:schemeClr>
                </a:solidFill>
                <a:latin typeface="Lucida Console" panose="020B0609040504020204" pitchFamily="49" charset="0"/>
              </a:defRPr>
            </a:lvl1pPr>
          </a:lstStyle>
          <a:p>
            <a:pPr lvl="0"/>
            <a:r>
              <a:rPr lang="de-DE" dirty="0"/>
              <a:t>Quelle:</a:t>
            </a:r>
          </a:p>
        </p:txBody>
      </p:sp>
    </p:spTree>
    <p:extLst>
      <p:ext uri="{BB962C8B-B14F-4D97-AF65-F5344CB8AC3E}">
        <p14:creationId xmlns:p14="http://schemas.microsoft.com/office/powerpoint/2010/main" val="3269772365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Ü+UÜ+Text+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7"/>
          </p:nvPr>
        </p:nvSpPr>
        <p:spPr>
          <a:xfrm>
            <a:off x="922198" y="6474195"/>
            <a:ext cx="625171" cy="123111"/>
          </a:xfrm>
        </p:spPr>
        <p:txBody>
          <a:bodyPr/>
          <a:lstStyle/>
          <a:p>
            <a:r>
              <a:rPr lang="de-DE"/>
              <a:t>06.11.2025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8"/>
          </p:nvPr>
        </p:nvSpPr>
        <p:spPr>
          <a:xfrm>
            <a:off x="1878710" y="6470072"/>
            <a:ext cx="4496400" cy="123110"/>
          </a:xfrm>
          <a:prstGeom prst="rect">
            <a:avLst/>
          </a:prstGeom>
        </p:spPr>
        <p:txBody>
          <a:bodyPr/>
          <a:lstStyle/>
          <a:p>
            <a:r>
              <a:rPr lang="de-DE"/>
              <a:t>Anja Käfer-Rohrbach, GDV</a:t>
            </a:r>
            <a:endParaRPr lang="de-DE" dirty="0"/>
          </a:p>
        </p:txBody>
      </p:sp>
      <p:sp>
        <p:nvSpPr>
          <p:cNvPr id="11" name="Textplatzhalter 8">
            <a:extLst>
              <a:ext uri="{FF2B5EF4-FFF2-40B4-BE49-F238E27FC236}">
                <a16:creationId xmlns:a16="http://schemas.microsoft.com/office/drawing/2014/main" id="{FB6D7CA8-E21A-C28C-C9EC-B74DCE5DDD6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384925" y="2205038"/>
            <a:ext cx="5137413" cy="3695700"/>
          </a:xfrm>
          <a:prstGeom prst="rect">
            <a:avLst/>
          </a:prstGeom>
        </p:spPr>
        <p:txBody>
          <a:bodyPr rIns="0"/>
          <a:lstStyle>
            <a:lvl1pPr>
              <a:defRPr baseline="0"/>
            </a:lvl1pPr>
            <a:lvl2pPr>
              <a:defRPr/>
            </a:lvl2pPr>
            <a:lvl3pPr>
              <a:defRPr baseline="0"/>
            </a:lvl3pPr>
            <a:lvl4pPr>
              <a:defRPr/>
            </a:lvl4pPr>
            <a:lvl5pPr>
              <a:spcBef>
                <a:spcPts val="600"/>
              </a:spcBef>
              <a:defRPr/>
            </a:lvl5pPr>
          </a:lstStyle>
          <a:p>
            <a:pPr lvl="0"/>
            <a:r>
              <a:rPr lang="de-DE" dirty="0"/>
              <a:t>Erste Ebene, Arial bold, 16 pt</a:t>
            </a:r>
          </a:p>
          <a:p>
            <a:pPr lvl="1"/>
            <a:r>
              <a:rPr lang="de-DE" dirty="0"/>
              <a:t>Zweite Ebene, Arial, 16 pt </a:t>
            </a:r>
          </a:p>
          <a:p>
            <a:pPr lvl="2"/>
            <a:r>
              <a:rPr lang="de-DE" dirty="0"/>
              <a:t>Dritte Ebene, Arial, 16 pt </a:t>
            </a:r>
          </a:p>
          <a:p>
            <a:pPr lvl="3"/>
            <a:r>
              <a:rPr lang="de-DE" dirty="0"/>
              <a:t>Vierte Ebene, Arial, 16 pt </a:t>
            </a:r>
          </a:p>
          <a:p>
            <a:pPr lvl="4"/>
            <a:r>
              <a:rPr lang="de-DE" dirty="0"/>
              <a:t>Fünfte Ebene, Arial bold, grün, 16 pt</a:t>
            </a:r>
          </a:p>
        </p:txBody>
      </p:sp>
      <p:sp>
        <p:nvSpPr>
          <p:cNvPr id="12" name="Textplatzhalter 8">
            <a:extLst>
              <a:ext uri="{FF2B5EF4-FFF2-40B4-BE49-F238E27FC236}">
                <a16:creationId xmlns:a16="http://schemas.microsoft.com/office/drawing/2014/main" id="{E997B8A0-ABD2-489C-AA98-7BF8744EBEC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17703" y="2205038"/>
            <a:ext cx="5179884" cy="3695700"/>
          </a:xfrm>
          <a:prstGeom prst="rect">
            <a:avLst/>
          </a:prstGeom>
        </p:spPr>
        <p:txBody>
          <a:bodyPr rIns="0"/>
          <a:lstStyle>
            <a:lvl1pPr>
              <a:defRPr baseline="0"/>
            </a:lvl1pPr>
            <a:lvl2pPr>
              <a:defRPr/>
            </a:lvl2pPr>
            <a:lvl3pPr>
              <a:defRPr baseline="0"/>
            </a:lvl3pPr>
            <a:lvl4pPr>
              <a:defRPr/>
            </a:lvl4pPr>
            <a:lvl5pPr>
              <a:spcBef>
                <a:spcPts val="600"/>
              </a:spcBef>
              <a:defRPr/>
            </a:lvl5pPr>
          </a:lstStyle>
          <a:p>
            <a:pPr lvl="0"/>
            <a:r>
              <a:rPr lang="de-DE" dirty="0"/>
              <a:t>Erste Ebene, Arial bold, 16 pt</a:t>
            </a:r>
          </a:p>
          <a:p>
            <a:pPr lvl="1"/>
            <a:r>
              <a:rPr lang="de-DE" dirty="0"/>
              <a:t>Zweite Ebene, Arial, 16 </a:t>
            </a:r>
            <a:r>
              <a:rPr lang="de-DE" dirty="0" err="1"/>
              <a:t>pt</a:t>
            </a:r>
            <a:r>
              <a:rPr lang="de-DE" dirty="0"/>
              <a:t> </a:t>
            </a:r>
          </a:p>
          <a:p>
            <a:pPr lvl="2"/>
            <a:r>
              <a:rPr lang="de-DE" dirty="0"/>
              <a:t>Dritte Ebene, Arial, 16 </a:t>
            </a:r>
            <a:r>
              <a:rPr lang="de-DE" dirty="0" err="1"/>
              <a:t>pt</a:t>
            </a:r>
            <a:r>
              <a:rPr lang="de-DE" dirty="0"/>
              <a:t> </a:t>
            </a:r>
          </a:p>
          <a:p>
            <a:pPr lvl="3"/>
            <a:r>
              <a:rPr lang="de-DE" dirty="0"/>
              <a:t>Vierte Ebene, Arial, 16 </a:t>
            </a:r>
            <a:r>
              <a:rPr lang="de-DE" dirty="0" err="1"/>
              <a:t>pt</a:t>
            </a:r>
            <a:r>
              <a:rPr lang="de-DE" dirty="0"/>
              <a:t> </a:t>
            </a:r>
          </a:p>
          <a:p>
            <a:pPr lvl="4"/>
            <a:r>
              <a:rPr lang="de-DE" dirty="0"/>
              <a:t>Fünfte Ebene, Arial bold, grün, 16 pt</a:t>
            </a:r>
          </a:p>
        </p:txBody>
      </p:sp>
      <p:sp>
        <p:nvSpPr>
          <p:cNvPr id="13" name="Textplatzhalter 8">
            <a:extLst>
              <a:ext uri="{FF2B5EF4-FFF2-40B4-BE49-F238E27FC236}">
                <a16:creationId xmlns:a16="http://schemas.microsoft.com/office/drawing/2014/main" id="{3606A19F-70C9-1F2D-CFFA-903349CB9E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17703" y="1476777"/>
            <a:ext cx="10604635" cy="259200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lnSpc>
                <a:spcPct val="100000"/>
              </a:lnSpc>
              <a:defRPr sz="1800" b="0"/>
            </a:lvl1pPr>
          </a:lstStyle>
          <a:p>
            <a:pPr lvl="0"/>
            <a:r>
              <a:rPr lang="de-DE" dirty="0" err="1"/>
              <a:t>UnterÜberschrift</a:t>
            </a:r>
            <a:r>
              <a:rPr lang="de-DE" dirty="0"/>
              <a:t>, Arial, 18 </a:t>
            </a:r>
            <a:r>
              <a:rPr lang="de-DE" dirty="0" err="1"/>
              <a:t>pt</a:t>
            </a:r>
            <a:endParaRPr lang="de-DE" dirty="0"/>
          </a:p>
          <a:p>
            <a:pPr lvl="0"/>
            <a:endParaRPr lang="de-DE" dirty="0"/>
          </a:p>
          <a:p>
            <a:pPr lvl="0"/>
            <a:endParaRPr lang="de-DE" dirty="0"/>
          </a:p>
        </p:txBody>
      </p:sp>
      <p:sp>
        <p:nvSpPr>
          <p:cNvPr id="14" name="Titel 18">
            <a:extLst>
              <a:ext uri="{FF2B5EF4-FFF2-40B4-BE49-F238E27FC236}">
                <a16:creationId xmlns:a16="http://schemas.microsoft.com/office/drawing/2014/main" id="{EC77B156-19F9-423E-EBED-08E928B988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0647" y="854776"/>
            <a:ext cx="10605526" cy="558000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de-DE" dirty="0"/>
              <a:t>Überschrift, Arial bold, 24 pt</a:t>
            </a:r>
          </a:p>
        </p:txBody>
      </p:sp>
      <p:sp>
        <p:nvSpPr>
          <p:cNvPr id="10" name="Foliennummernplatzhalter 2">
            <a:extLst>
              <a:ext uri="{FF2B5EF4-FFF2-40B4-BE49-F238E27FC236}">
                <a16:creationId xmlns:a16="http://schemas.microsoft.com/office/drawing/2014/main" id="{0B76C0C0-C574-4CDC-B3D9-BC17ECE013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014" y="6469740"/>
            <a:ext cx="576324" cy="1224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lang="de-DE" sz="800" b="1" kern="1200" smtClean="0">
                <a:solidFill>
                  <a:schemeClr val="tx1"/>
                </a:solidFill>
                <a:latin typeface="Lucida Console" panose="020B0609040504020204" pitchFamily="49" charset="0"/>
                <a:ea typeface="GDVtype" panose="020F0003040202060204" pitchFamily="34" charset="0"/>
                <a:cs typeface="Courier New" panose="02070309020205020404" pitchFamily="49" charset="0"/>
              </a:defRPr>
            </a:lvl1pPr>
          </a:lstStyle>
          <a:p>
            <a:r>
              <a:rPr lang="de-DE" dirty="0"/>
              <a:t>S. </a:t>
            </a:r>
            <a:fld id="{0E09A3F0-FF3B-4076-9896-51BDFBF434A9}" type="slidenum">
              <a:rPr smtClean="0"/>
              <a:pPr/>
              <a:t>‹Nr.›</a:t>
            </a:fld>
            <a:endParaRPr dirty="0"/>
          </a:p>
        </p:txBody>
      </p:sp>
      <p:sp>
        <p:nvSpPr>
          <p:cNvPr id="15" name="Textplatzhalter 15">
            <a:extLst>
              <a:ext uri="{FF2B5EF4-FFF2-40B4-BE49-F238E27FC236}">
                <a16:creationId xmlns:a16="http://schemas.microsoft.com/office/drawing/2014/main" id="{A399A135-78DE-4354-8919-CB5C89644F2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22197" y="5900738"/>
            <a:ext cx="5452913" cy="320576"/>
          </a:xfrm>
        </p:spPr>
        <p:txBody>
          <a:bodyPr anchor="b" anchorCtr="0"/>
          <a:lstStyle>
            <a:lvl1pPr>
              <a:lnSpc>
                <a:spcPts val="1100"/>
              </a:lnSpc>
              <a:spcBef>
                <a:spcPts val="0"/>
              </a:spcBef>
              <a:spcAft>
                <a:spcPts val="0"/>
              </a:spcAft>
              <a:defRPr sz="800" b="0">
                <a:solidFill>
                  <a:schemeClr val="bg1">
                    <a:lumMod val="50000"/>
                  </a:schemeClr>
                </a:solidFill>
                <a:latin typeface="Lucida Console" panose="020B0609040504020204" pitchFamily="49" charset="0"/>
              </a:defRPr>
            </a:lvl1pPr>
          </a:lstStyle>
          <a:p>
            <a:pPr lvl="0"/>
            <a:r>
              <a:rPr lang="de-DE" dirty="0"/>
              <a:t>Quelle:</a:t>
            </a:r>
          </a:p>
        </p:txBody>
      </p:sp>
    </p:spTree>
    <p:extLst>
      <p:ext uri="{BB962C8B-B14F-4D97-AF65-F5344CB8AC3E}">
        <p14:creationId xmlns:p14="http://schemas.microsoft.com/office/powerpoint/2010/main" val="1862680618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Ü+UÜ+Text+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platzhalter 8">
            <a:extLst>
              <a:ext uri="{FF2B5EF4-FFF2-40B4-BE49-F238E27FC236}">
                <a16:creationId xmlns:a16="http://schemas.microsoft.com/office/drawing/2014/main" id="{0F1ABDFA-6D56-7BE4-53E4-570611B8C78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47737" y="2205038"/>
            <a:ext cx="5149850" cy="3695700"/>
          </a:xfrm>
          <a:prstGeom prst="rect">
            <a:avLst/>
          </a:prstGeom>
        </p:spPr>
        <p:txBody>
          <a:bodyPr rIns="0"/>
          <a:lstStyle>
            <a:lvl1pPr>
              <a:defRPr baseline="0"/>
            </a:lvl1pPr>
            <a:lvl2pPr>
              <a:defRPr/>
            </a:lvl2pPr>
            <a:lvl3pPr>
              <a:defRPr baseline="0"/>
            </a:lvl3pPr>
            <a:lvl4pPr>
              <a:defRPr/>
            </a:lvl4pPr>
            <a:lvl5pPr>
              <a:spcBef>
                <a:spcPts val="600"/>
              </a:spcBef>
              <a:defRPr/>
            </a:lvl5pPr>
          </a:lstStyle>
          <a:p>
            <a:pPr lvl="0"/>
            <a:r>
              <a:rPr lang="de-DE" dirty="0"/>
              <a:t>Erste Ebene, Arial bold, 16 pt</a:t>
            </a:r>
          </a:p>
          <a:p>
            <a:pPr lvl="1"/>
            <a:r>
              <a:rPr lang="de-DE" dirty="0"/>
              <a:t>Zweite Ebene, Arial, 16 pt </a:t>
            </a:r>
          </a:p>
          <a:p>
            <a:pPr lvl="2"/>
            <a:r>
              <a:rPr lang="de-DE" dirty="0"/>
              <a:t>Dritte Ebene, Arial, 16 pt </a:t>
            </a:r>
          </a:p>
          <a:p>
            <a:pPr lvl="3"/>
            <a:r>
              <a:rPr lang="de-DE" dirty="0"/>
              <a:t>Vierte Ebene, Arial, 16 pt </a:t>
            </a:r>
          </a:p>
          <a:p>
            <a:pPr lvl="4"/>
            <a:r>
              <a:rPr lang="de-DE" dirty="0"/>
              <a:t>Fünfte Ebene, Arial bold, grün, 16 pt</a:t>
            </a:r>
          </a:p>
        </p:txBody>
      </p:sp>
      <p:sp>
        <p:nvSpPr>
          <p:cNvPr id="11" name="Bildplatzhalter 14">
            <a:extLst>
              <a:ext uri="{FF2B5EF4-FFF2-40B4-BE49-F238E27FC236}">
                <a16:creationId xmlns:a16="http://schemas.microsoft.com/office/drawing/2014/main" id="{CDBB73C1-08F9-C060-6274-9C7BF873BA22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400650" y="2205038"/>
            <a:ext cx="5176940" cy="3695700"/>
          </a:xfrm>
          <a:prstGeom prst="rect">
            <a:avLst/>
          </a:prstGeom>
          <a:noFill/>
        </p:spPr>
        <p:txBody>
          <a:bodyPr/>
          <a:lstStyle>
            <a:lvl1pPr marL="0" indent="0" algn="l" defTabSz="914400" rtl="0" eaLnBrk="1" latinLnBrk="0" hangingPunct="1">
              <a:lnSpc>
                <a:spcPts val="18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lang="de-DE" sz="1000" b="1" kern="1200" dirty="0">
                <a:solidFill>
                  <a:schemeClr val="tx1"/>
                </a:solidFill>
                <a:latin typeface="+mn-lt"/>
                <a:ea typeface="GDVtype" panose="020F0003040202060204" pitchFamily="34" charset="0"/>
                <a:cs typeface="+mn-cs"/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9D70AAB3-C151-006F-EC80-67F22A7EBB0E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>
          <a:xfrm>
            <a:off x="1878710" y="6470072"/>
            <a:ext cx="4496400" cy="123110"/>
          </a:xfrm>
          <a:prstGeom prst="rect">
            <a:avLst/>
          </a:prstGeom>
        </p:spPr>
        <p:txBody>
          <a:bodyPr/>
          <a:lstStyle/>
          <a:p>
            <a:r>
              <a:rPr lang="de-DE"/>
              <a:t>Anja Käfer-Rohrbach, GDV</a:t>
            </a:r>
            <a:endParaRPr lang="de-DE" dirty="0"/>
          </a:p>
        </p:txBody>
      </p:sp>
      <p:sp>
        <p:nvSpPr>
          <p:cNvPr id="8" name="Textplatzhalter 8">
            <a:extLst>
              <a:ext uri="{FF2B5EF4-FFF2-40B4-BE49-F238E27FC236}">
                <a16:creationId xmlns:a16="http://schemas.microsoft.com/office/drawing/2014/main" id="{61CDC561-8BF4-7F7B-8F83-2159A452946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17703" y="1476777"/>
            <a:ext cx="10604635" cy="259200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lnSpc>
                <a:spcPct val="100000"/>
              </a:lnSpc>
              <a:defRPr sz="1800" b="0"/>
            </a:lvl1pPr>
          </a:lstStyle>
          <a:p>
            <a:pPr lvl="0"/>
            <a:r>
              <a:rPr lang="de-DE" err="1"/>
              <a:t>UnterÜberschrift</a:t>
            </a:r>
            <a:r>
              <a:rPr lang="de-DE"/>
              <a:t>, Arial, 18 </a:t>
            </a:r>
            <a:r>
              <a:rPr lang="de-DE" err="1"/>
              <a:t>pt</a:t>
            </a:r>
            <a:endParaRPr lang="de-DE"/>
          </a:p>
          <a:p>
            <a:pPr lvl="0"/>
            <a:endParaRPr lang="de-DE"/>
          </a:p>
          <a:p>
            <a:pPr lvl="0"/>
            <a:endParaRPr lang="de-DE"/>
          </a:p>
        </p:txBody>
      </p:sp>
      <p:sp>
        <p:nvSpPr>
          <p:cNvPr id="12" name="Titel 18">
            <a:extLst>
              <a:ext uri="{FF2B5EF4-FFF2-40B4-BE49-F238E27FC236}">
                <a16:creationId xmlns:a16="http://schemas.microsoft.com/office/drawing/2014/main" id="{7C513D17-E071-6B6B-4909-CB83EF5DA1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0647" y="854776"/>
            <a:ext cx="10605526" cy="558000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de-DE" dirty="0"/>
              <a:t>Überschrift, Arial bold, 24 pt</a:t>
            </a:r>
          </a:p>
        </p:txBody>
      </p:sp>
      <p:sp>
        <p:nvSpPr>
          <p:cNvPr id="9" name="Datumsplatzhalter 5">
            <a:extLst>
              <a:ext uri="{FF2B5EF4-FFF2-40B4-BE49-F238E27FC236}">
                <a16:creationId xmlns:a16="http://schemas.microsoft.com/office/drawing/2014/main" id="{42568278-CD2A-2CE4-49F7-D33D65E0B3F6}"/>
              </a:ext>
            </a:extLst>
          </p:cNvPr>
          <p:cNvSpPr>
            <a:spLocks noGrp="1"/>
          </p:cNvSpPr>
          <p:nvPr>
            <p:ph type="dt" sz="half" idx="21"/>
          </p:nvPr>
        </p:nvSpPr>
        <p:spPr>
          <a:xfrm>
            <a:off x="922197" y="6474195"/>
            <a:ext cx="625172" cy="123111"/>
          </a:xfrm>
        </p:spPr>
        <p:txBody>
          <a:bodyPr/>
          <a:lstStyle/>
          <a:p>
            <a:r>
              <a:rPr lang="de-DE"/>
              <a:t>06.11.2025</a:t>
            </a:r>
          </a:p>
        </p:txBody>
      </p:sp>
      <p:sp>
        <p:nvSpPr>
          <p:cNvPr id="15" name="Foliennummernplatzhalter 2">
            <a:extLst>
              <a:ext uri="{FF2B5EF4-FFF2-40B4-BE49-F238E27FC236}">
                <a16:creationId xmlns:a16="http://schemas.microsoft.com/office/drawing/2014/main" id="{2B8EC545-AD0C-46C6-966D-0DA471919F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014" y="6469740"/>
            <a:ext cx="576324" cy="1224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lang="de-DE" sz="800" b="1" kern="1200" smtClean="0">
                <a:solidFill>
                  <a:schemeClr val="tx1"/>
                </a:solidFill>
                <a:latin typeface="Lucida Console" panose="020B0609040504020204" pitchFamily="49" charset="0"/>
                <a:ea typeface="GDVtype" panose="020F0003040202060204" pitchFamily="34" charset="0"/>
                <a:cs typeface="Courier New" panose="02070309020205020404" pitchFamily="49" charset="0"/>
              </a:defRPr>
            </a:lvl1pPr>
          </a:lstStyle>
          <a:p>
            <a:r>
              <a:rPr lang="de-DE" dirty="0"/>
              <a:t>S. </a:t>
            </a:r>
            <a:fld id="{0E09A3F0-FF3B-4076-9896-51BDFBF434A9}" type="slidenum">
              <a:rPr smtClean="0"/>
              <a:pPr/>
              <a:t>‹Nr.›</a:t>
            </a:fld>
            <a:endParaRPr dirty="0"/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BC9A7A3C-A945-4195-B52A-F0DD430ABB0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22197" y="5900738"/>
            <a:ext cx="5452913" cy="320576"/>
          </a:xfrm>
        </p:spPr>
        <p:txBody>
          <a:bodyPr anchor="b" anchorCtr="0"/>
          <a:lstStyle>
            <a:lvl1pPr>
              <a:lnSpc>
                <a:spcPts val="1100"/>
              </a:lnSpc>
              <a:spcBef>
                <a:spcPts val="0"/>
              </a:spcBef>
              <a:spcAft>
                <a:spcPts val="0"/>
              </a:spcAft>
              <a:defRPr sz="800" b="0">
                <a:solidFill>
                  <a:schemeClr val="bg1">
                    <a:lumMod val="50000"/>
                  </a:schemeClr>
                </a:solidFill>
                <a:latin typeface="Lucida Console" panose="020B0609040504020204" pitchFamily="49" charset="0"/>
              </a:defRPr>
            </a:lvl1pPr>
          </a:lstStyle>
          <a:p>
            <a:pPr lvl="0"/>
            <a:r>
              <a:rPr lang="de-DE" dirty="0"/>
              <a:t>Quelle:</a:t>
            </a:r>
          </a:p>
        </p:txBody>
      </p:sp>
    </p:spTree>
    <p:extLst>
      <p:ext uri="{BB962C8B-B14F-4D97-AF65-F5344CB8AC3E}">
        <p14:creationId xmlns:p14="http://schemas.microsoft.com/office/powerpoint/2010/main" val="4285431311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Ü+UÜ+Bild+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platzhalter 8">
            <a:extLst>
              <a:ext uri="{FF2B5EF4-FFF2-40B4-BE49-F238E27FC236}">
                <a16:creationId xmlns:a16="http://schemas.microsoft.com/office/drawing/2014/main" id="{0F1ABDFA-6D56-7BE4-53E4-570611B8C78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384925" y="2205038"/>
            <a:ext cx="5149850" cy="3695700"/>
          </a:xfrm>
          <a:prstGeom prst="rect">
            <a:avLst/>
          </a:prstGeom>
        </p:spPr>
        <p:txBody>
          <a:bodyPr rIns="0"/>
          <a:lstStyle>
            <a:lvl1pPr>
              <a:defRPr baseline="0"/>
            </a:lvl1pPr>
            <a:lvl2pPr>
              <a:defRPr/>
            </a:lvl2pPr>
            <a:lvl3pPr>
              <a:defRPr baseline="0"/>
            </a:lvl3pPr>
            <a:lvl4pPr>
              <a:defRPr/>
            </a:lvl4pPr>
            <a:lvl5pPr>
              <a:spcBef>
                <a:spcPts val="600"/>
              </a:spcBef>
              <a:defRPr/>
            </a:lvl5pPr>
          </a:lstStyle>
          <a:p>
            <a:pPr lvl="0"/>
            <a:r>
              <a:rPr lang="de-DE" dirty="0"/>
              <a:t>Erste Ebene, Arial bold, 16 pt</a:t>
            </a:r>
          </a:p>
          <a:p>
            <a:pPr lvl="1"/>
            <a:r>
              <a:rPr lang="de-DE" dirty="0"/>
              <a:t>Zweite Ebene, Arial, 16 pt </a:t>
            </a:r>
          </a:p>
          <a:p>
            <a:pPr lvl="2"/>
            <a:r>
              <a:rPr lang="de-DE" dirty="0"/>
              <a:t>Dritte Ebene, Arial, 16 pt </a:t>
            </a:r>
          </a:p>
          <a:p>
            <a:pPr lvl="3"/>
            <a:r>
              <a:rPr lang="de-DE" dirty="0"/>
              <a:t>Vierte Ebene, Arial, 16 pt </a:t>
            </a:r>
          </a:p>
          <a:p>
            <a:pPr lvl="4"/>
            <a:r>
              <a:rPr lang="de-DE" dirty="0"/>
              <a:t>Fünfte Ebene, Arial bold, grün, 16 pt</a:t>
            </a:r>
          </a:p>
        </p:txBody>
      </p:sp>
      <p:sp>
        <p:nvSpPr>
          <p:cNvPr id="11" name="Bildplatzhalter 14">
            <a:extLst>
              <a:ext uri="{FF2B5EF4-FFF2-40B4-BE49-F238E27FC236}">
                <a16:creationId xmlns:a16="http://schemas.microsoft.com/office/drawing/2014/main" id="{CDBB73C1-08F9-C060-6274-9C7BF873BA22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920648" y="2205038"/>
            <a:ext cx="5176940" cy="3695700"/>
          </a:xfrm>
          <a:prstGeom prst="rect">
            <a:avLst/>
          </a:prstGeom>
          <a:noFill/>
        </p:spPr>
        <p:txBody>
          <a:bodyPr/>
          <a:lstStyle>
            <a:lvl1pPr marL="0" indent="0" algn="l" defTabSz="914400" rtl="0" eaLnBrk="1" latinLnBrk="0" hangingPunct="1">
              <a:lnSpc>
                <a:spcPts val="18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lang="de-DE" sz="1000" b="1" kern="1200" dirty="0">
                <a:solidFill>
                  <a:schemeClr val="tx1"/>
                </a:solidFill>
                <a:latin typeface="+mn-lt"/>
                <a:ea typeface="GDVtype" panose="020F0003040202060204" pitchFamily="34" charset="0"/>
                <a:cs typeface="+mn-cs"/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9D70AAB3-C151-006F-EC80-67F22A7EBB0E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>
          <a:xfrm>
            <a:off x="1878710" y="6470072"/>
            <a:ext cx="4496400" cy="123110"/>
          </a:xfrm>
          <a:prstGeom prst="rect">
            <a:avLst/>
          </a:prstGeom>
        </p:spPr>
        <p:txBody>
          <a:bodyPr/>
          <a:lstStyle/>
          <a:p>
            <a:r>
              <a:rPr lang="de-DE"/>
              <a:t>Anja Käfer-Rohrbach, GDV</a:t>
            </a:r>
            <a:endParaRPr lang="de-DE" dirty="0"/>
          </a:p>
        </p:txBody>
      </p:sp>
      <p:sp>
        <p:nvSpPr>
          <p:cNvPr id="8" name="Textplatzhalter 8">
            <a:extLst>
              <a:ext uri="{FF2B5EF4-FFF2-40B4-BE49-F238E27FC236}">
                <a16:creationId xmlns:a16="http://schemas.microsoft.com/office/drawing/2014/main" id="{61CDC561-8BF4-7F7B-8F83-2159A452946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17703" y="1476777"/>
            <a:ext cx="10604635" cy="259200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lnSpc>
                <a:spcPct val="100000"/>
              </a:lnSpc>
              <a:defRPr sz="1800" b="0"/>
            </a:lvl1pPr>
          </a:lstStyle>
          <a:p>
            <a:pPr lvl="0"/>
            <a:r>
              <a:rPr lang="de-DE" err="1"/>
              <a:t>UnterÜberschrift</a:t>
            </a:r>
            <a:r>
              <a:rPr lang="de-DE"/>
              <a:t>, Arial, 18 </a:t>
            </a:r>
            <a:r>
              <a:rPr lang="de-DE" err="1"/>
              <a:t>pt</a:t>
            </a:r>
            <a:endParaRPr lang="de-DE"/>
          </a:p>
          <a:p>
            <a:pPr lvl="0"/>
            <a:endParaRPr lang="de-DE"/>
          </a:p>
          <a:p>
            <a:pPr lvl="0"/>
            <a:endParaRPr lang="de-DE"/>
          </a:p>
        </p:txBody>
      </p:sp>
      <p:sp>
        <p:nvSpPr>
          <p:cNvPr id="12" name="Titel 18">
            <a:extLst>
              <a:ext uri="{FF2B5EF4-FFF2-40B4-BE49-F238E27FC236}">
                <a16:creationId xmlns:a16="http://schemas.microsoft.com/office/drawing/2014/main" id="{7C513D17-E071-6B6B-4909-CB83EF5DA1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0647" y="854776"/>
            <a:ext cx="10605526" cy="558000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de-DE" dirty="0"/>
              <a:t>Überschrift, Arial bold, 24 pt</a:t>
            </a:r>
          </a:p>
        </p:txBody>
      </p:sp>
      <p:sp>
        <p:nvSpPr>
          <p:cNvPr id="9" name="Datumsplatzhalter 5">
            <a:extLst>
              <a:ext uri="{FF2B5EF4-FFF2-40B4-BE49-F238E27FC236}">
                <a16:creationId xmlns:a16="http://schemas.microsoft.com/office/drawing/2014/main" id="{42568278-CD2A-2CE4-49F7-D33D65E0B3F6}"/>
              </a:ext>
            </a:extLst>
          </p:cNvPr>
          <p:cNvSpPr>
            <a:spLocks noGrp="1"/>
          </p:cNvSpPr>
          <p:nvPr>
            <p:ph type="dt" sz="half" idx="21"/>
          </p:nvPr>
        </p:nvSpPr>
        <p:spPr>
          <a:xfrm>
            <a:off x="922197" y="6474195"/>
            <a:ext cx="625172" cy="123111"/>
          </a:xfrm>
        </p:spPr>
        <p:txBody>
          <a:bodyPr/>
          <a:lstStyle/>
          <a:p>
            <a:r>
              <a:rPr lang="de-DE"/>
              <a:t>06.11.2025</a:t>
            </a:r>
          </a:p>
        </p:txBody>
      </p:sp>
      <p:sp>
        <p:nvSpPr>
          <p:cNvPr id="15" name="Foliennummernplatzhalter 2">
            <a:extLst>
              <a:ext uri="{FF2B5EF4-FFF2-40B4-BE49-F238E27FC236}">
                <a16:creationId xmlns:a16="http://schemas.microsoft.com/office/drawing/2014/main" id="{2B8EC545-AD0C-46C6-966D-0DA471919F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014" y="6469740"/>
            <a:ext cx="576324" cy="1224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lang="de-DE" sz="800" b="1" kern="1200" smtClean="0">
                <a:solidFill>
                  <a:schemeClr val="tx1"/>
                </a:solidFill>
                <a:latin typeface="Lucida Console" panose="020B0609040504020204" pitchFamily="49" charset="0"/>
                <a:ea typeface="GDVtype" panose="020F0003040202060204" pitchFamily="34" charset="0"/>
                <a:cs typeface="Courier New" panose="02070309020205020404" pitchFamily="49" charset="0"/>
              </a:defRPr>
            </a:lvl1pPr>
          </a:lstStyle>
          <a:p>
            <a:r>
              <a:rPr lang="de-DE" dirty="0"/>
              <a:t>S. </a:t>
            </a:r>
            <a:fld id="{0E09A3F0-FF3B-4076-9896-51BDFBF434A9}" type="slidenum">
              <a:rPr smtClean="0"/>
              <a:pPr/>
              <a:t>‹Nr.›</a:t>
            </a:fld>
            <a:endParaRPr dirty="0"/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BC9A7A3C-A945-4195-B52A-F0DD430ABB0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22197" y="5900738"/>
            <a:ext cx="5452913" cy="320576"/>
          </a:xfrm>
        </p:spPr>
        <p:txBody>
          <a:bodyPr anchor="b" anchorCtr="0"/>
          <a:lstStyle>
            <a:lvl1pPr>
              <a:lnSpc>
                <a:spcPts val="1100"/>
              </a:lnSpc>
              <a:spcBef>
                <a:spcPts val="0"/>
              </a:spcBef>
              <a:spcAft>
                <a:spcPts val="0"/>
              </a:spcAft>
              <a:defRPr sz="800" b="0">
                <a:solidFill>
                  <a:schemeClr val="bg1">
                    <a:lumMod val="50000"/>
                  </a:schemeClr>
                </a:solidFill>
                <a:latin typeface="Lucida Console" panose="020B0609040504020204" pitchFamily="49" charset="0"/>
              </a:defRPr>
            </a:lvl1pPr>
          </a:lstStyle>
          <a:p>
            <a:pPr lvl="0"/>
            <a:r>
              <a:rPr lang="de-DE" dirty="0"/>
              <a:t>Quelle:</a:t>
            </a:r>
          </a:p>
        </p:txBody>
      </p:sp>
    </p:spTree>
    <p:extLst>
      <p:ext uri="{BB962C8B-B14F-4D97-AF65-F5344CB8AC3E}">
        <p14:creationId xmlns:p14="http://schemas.microsoft.com/office/powerpoint/2010/main" val="2548155008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Ü+UÜ+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>
            <p:ph type="ftr" sz="quarter" idx="16"/>
          </p:nvPr>
        </p:nvSpPr>
        <p:spPr>
          <a:xfrm>
            <a:off x="1878710" y="6470072"/>
            <a:ext cx="4496400" cy="123110"/>
          </a:xfrm>
          <a:prstGeom prst="rect">
            <a:avLst/>
          </a:prstGeom>
        </p:spPr>
        <p:txBody>
          <a:bodyPr/>
          <a:lstStyle/>
          <a:p>
            <a:r>
              <a:rPr lang="de-DE"/>
              <a:t>Anja Käfer-Rohrbach, GDV</a:t>
            </a:r>
            <a:endParaRPr lang="de-DE" dirty="0"/>
          </a:p>
        </p:txBody>
      </p:sp>
      <p:sp>
        <p:nvSpPr>
          <p:cNvPr id="6" name="Textplatzhalter 8">
            <a:extLst>
              <a:ext uri="{FF2B5EF4-FFF2-40B4-BE49-F238E27FC236}">
                <a16:creationId xmlns:a16="http://schemas.microsoft.com/office/drawing/2014/main" id="{9D69977F-659D-1A48-6F76-108920F2112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17703" y="1476777"/>
            <a:ext cx="10604635" cy="259200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lnSpc>
                <a:spcPct val="100000"/>
              </a:lnSpc>
              <a:defRPr sz="1800" b="0"/>
            </a:lvl1pPr>
          </a:lstStyle>
          <a:p>
            <a:pPr lvl="0"/>
            <a:r>
              <a:rPr lang="de-DE" err="1"/>
              <a:t>UnterÜberschrift</a:t>
            </a:r>
            <a:r>
              <a:rPr lang="de-DE"/>
              <a:t>, Arial, 18 </a:t>
            </a:r>
            <a:r>
              <a:rPr lang="de-DE" err="1"/>
              <a:t>pt</a:t>
            </a:r>
            <a:endParaRPr lang="de-DE"/>
          </a:p>
          <a:p>
            <a:pPr lvl="0"/>
            <a:endParaRPr lang="de-DE"/>
          </a:p>
          <a:p>
            <a:pPr lvl="0"/>
            <a:endParaRPr lang="de-DE"/>
          </a:p>
        </p:txBody>
      </p:sp>
      <p:sp>
        <p:nvSpPr>
          <p:cNvPr id="7" name="Titel 18">
            <a:extLst>
              <a:ext uri="{FF2B5EF4-FFF2-40B4-BE49-F238E27FC236}">
                <a16:creationId xmlns:a16="http://schemas.microsoft.com/office/drawing/2014/main" id="{65CC5708-ADAF-F9BB-D464-5D6F171688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0647" y="854776"/>
            <a:ext cx="10605526" cy="558000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de-DE" dirty="0"/>
              <a:t>Überschrift, Arial bold, 24 pt</a:t>
            </a:r>
          </a:p>
        </p:txBody>
      </p:sp>
      <p:sp>
        <p:nvSpPr>
          <p:cNvPr id="8" name="Datumsplatzhalter 5">
            <a:extLst>
              <a:ext uri="{FF2B5EF4-FFF2-40B4-BE49-F238E27FC236}">
                <a16:creationId xmlns:a16="http://schemas.microsoft.com/office/drawing/2014/main" id="{2457A99C-5BB4-D4CB-8299-9252763103C8}"/>
              </a:ext>
            </a:extLst>
          </p:cNvPr>
          <p:cNvSpPr>
            <a:spLocks noGrp="1"/>
          </p:cNvSpPr>
          <p:nvPr>
            <p:ph type="dt" sz="half" idx="21"/>
          </p:nvPr>
        </p:nvSpPr>
        <p:spPr>
          <a:xfrm>
            <a:off x="922197" y="6474195"/>
            <a:ext cx="625172" cy="123111"/>
          </a:xfrm>
        </p:spPr>
        <p:txBody>
          <a:bodyPr/>
          <a:lstStyle/>
          <a:p>
            <a:r>
              <a:rPr lang="de-DE"/>
              <a:t>06.11.2025</a:t>
            </a:r>
          </a:p>
        </p:txBody>
      </p:sp>
      <p:sp>
        <p:nvSpPr>
          <p:cNvPr id="11" name="Foliennummernplatzhalter 2">
            <a:extLst>
              <a:ext uri="{FF2B5EF4-FFF2-40B4-BE49-F238E27FC236}">
                <a16:creationId xmlns:a16="http://schemas.microsoft.com/office/drawing/2014/main" id="{215E54DE-44E2-4EF9-8583-592C8BBE75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014" y="6469740"/>
            <a:ext cx="576324" cy="1224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lang="de-DE" sz="800" b="1" kern="1200" smtClean="0">
                <a:solidFill>
                  <a:schemeClr val="tx1"/>
                </a:solidFill>
                <a:latin typeface="Lucida Console" panose="020B0609040504020204" pitchFamily="49" charset="0"/>
                <a:ea typeface="GDVtype" panose="020F0003040202060204" pitchFamily="34" charset="0"/>
                <a:cs typeface="Courier New" panose="02070309020205020404" pitchFamily="49" charset="0"/>
              </a:defRPr>
            </a:lvl1pPr>
          </a:lstStyle>
          <a:p>
            <a:r>
              <a:rPr lang="de-DE" dirty="0"/>
              <a:t>S. </a:t>
            </a:r>
            <a:fld id="{0E09A3F0-FF3B-4076-9896-51BDFBF434A9}" type="slidenum">
              <a:rPr smtClean="0"/>
              <a:pPr/>
              <a:t>‹Nr.›</a:t>
            </a:fld>
            <a:endParaRPr dirty="0"/>
          </a:p>
        </p:txBody>
      </p:sp>
      <p:sp>
        <p:nvSpPr>
          <p:cNvPr id="12" name="Textplatzhalter 15">
            <a:extLst>
              <a:ext uri="{FF2B5EF4-FFF2-40B4-BE49-F238E27FC236}">
                <a16:creationId xmlns:a16="http://schemas.microsoft.com/office/drawing/2014/main" id="{5CECCB86-C0D9-4DA3-9451-50C9C4CDD9D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22197" y="5900738"/>
            <a:ext cx="5452913" cy="320576"/>
          </a:xfrm>
        </p:spPr>
        <p:txBody>
          <a:bodyPr anchor="b" anchorCtr="0"/>
          <a:lstStyle>
            <a:lvl1pPr>
              <a:lnSpc>
                <a:spcPts val="1100"/>
              </a:lnSpc>
              <a:spcBef>
                <a:spcPts val="0"/>
              </a:spcBef>
              <a:spcAft>
                <a:spcPts val="0"/>
              </a:spcAft>
              <a:defRPr sz="800" b="0">
                <a:solidFill>
                  <a:schemeClr val="bg1">
                    <a:lumMod val="50000"/>
                  </a:schemeClr>
                </a:solidFill>
                <a:latin typeface="Lucida Console" panose="020B0609040504020204" pitchFamily="49" charset="0"/>
              </a:defRPr>
            </a:lvl1pPr>
          </a:lstStyle>
          <a:p>
            <a:pPr lvl="0"/>
            <a:r>
              <a:rPr lang="de-DE" dirty="0"/>
              <a:t>Quelle:</a:t>
            </a:r>
          </a:p>
        </p:txBody>
      </p:sp>
    </p:spTree>
    <p:extLst>
      <p:ext uri="{BB962C8B-B14F-4D97-AF65-F5344CB8AC3E}">
        <p14:creationId xmlns:p14="http://schemas.microsoft.com/office/powerpoint/2010/main" val="2418970443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_halb-FARB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ECC004AA-185F-FA14-B052-D6243E5065D4}"/>
              </a:ext>
            </a:extLst>
          </p:cNvPr>
          <p:cNvSpPr/>
          <p:nvPr userDrawn="1"/>
        </p:nvSpPr>
        <p:spPr>
          <a:xfrm>
            <a:off x="0" y="0"/>
            <a:ext cx="12195175" cy="337185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80000"/>
                </a:schemeClr>
              </a:gs>
              <a:gs pos="46000">
                <a:schemeClr val="tx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4" name="Grafik 23">
            <a:extLst>
              <a:ext uri="{FF2B5EF4-FFF2-40B4-BE49-F238E27FC236}">
                <a16:creationId xmlns:a16="http://schemas.microsoft.com/office/drawing/2014/main" id="{EEDBF100-D0B2-59B8-1095-3CE24F98D8A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3180" y="269875"/>
            <a:ext cx="2078037" cy="269875"/>
          </a:xfrm>
          <a:prstGeom prst="rect">
            <a:avLst/>
          </a:prstGeom>
        </p:spPr>
      </p:pic>
      <p:sp>
        <p:nvSpPr>
          <p:cNvPr id="12" name="Untertitel">
            <a:extLst>
              <a:ext uri="{FF2B5EF4-FFF2-40B4-BE49-F238E27FC236}">
                <a16:creationId xmlns:a16="http://schemas.microsoft.com/office/drawing/2014/main" id="{BC20B4CD-E46D-68FD-E45E-CC199133F4B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0" y="1113327"/>
            <a:ext cx="4029369" cy="393804"/>
          </a:xfrm>
          <a:prstGeom prst="rect">
            <a:avLst/>
          </a:prstGeom>
          <a:noFill/>
          <a:ln>
            <a:noFill/>
          </a:ln>
        </p:spPr>
        <p:txBody>
          <a:bodyPr wrap="none" lIns="936000" tIns="108000" rIns="108000" bIns="72000" anchor="ctr" anchorCtr="0">
            <a:spAutoFit/>
          </a:bodyPr>
          <a:lstStyle>
            <a:lvl1pPr>
              <a:spcBef>
                <a:spcPts val="0"/>
              </a:spcBef>
              <a:spcAft>
                <a:spcPts val="0"/>
              </a:spcAft>
              <a:defRPr sz="1200" b="0" spc="0">
                <a:solidFill>
                  <a:schemeClr val="tx2">
                    <a:lumMod val="50000"/>
                    <a:lumOff val="50000"/>
                  </a:schemeClr>
                </a:solidFill>
                <a:latin typeface="Lucida Console" panose="020B0609040504020204" pitchFamily="49" charset="0"/>
                <a:ea typeface="GDVtype Medium" panose="020F0003040202060204" pitchFamily="34" charset="0"/>
              </a:defRPr>
            </a:lvl1pPr>
          </a:lstStyle>
          <a:p>
            <a:pPr lvl="0"/>
            <a:r>
              <a:rPr lang="de-DE"/>
              <a:t>SACHZEILE, LUCIDA CONSOLE, 12 PT</a:t>
            </a:r>
          </a:p>
        </p:txBody>
      </p:sp>
      <p:sp>
        <p:nvSpPr>
          <p:cNvPr id="13" name="Textplatzhalter Autorenzeile">
            <a:extLst>
              <a:ext uri="{FF2B5EF4-FFF2-40B4-BE49-F238E27FC236}">
                <a16:creationId xmlns:a16="http://schemas.microsoft.com/office/drawing/2014/main" id="{DCF81D7D-4AE7-E2C7-F496-E8A6CEE6BB8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0" y="4672594"/>
            <a:ext cx="3210748" cy="412590"/>
          </a:xfrm>
          <a:prstGeom prst="rect">
            <a:avLst/>
          </a:prstGeom>
          <a:noFill/>
          <a:ln w="9525">
            <a:noFill/>
          </a:ln>
        </p:spPr>
        <p:txBody>
          <a:bodyPr wrap="none" lIns="936000" tIns="108000" rIns="108000" bIns="72000" anchor="ctr" anchorCtr="0">
            <a:spAutoFit/>
          </a:bodyPr>
          <a:lstStyle>
            <a:lvl1pPr>
              <a:defRPr sz="1600" b="0">
                <a:solidFill>
                  <a:schemeClr val="bg1">
                    <a:lumMod val="50000"/>
                  </a:schemeClr>
                </a:solidFill>
                <a:latin typeface="+mn-lt"/>
                <a:ea typeface="GDVtype Medium" panose="020F0003040202060204" pitchFamily="34" charset="0"/>
                <a:cs typeface="Courier New" panose="02070309020205020404" pitchFamily="49" charset="0"/>
              </a:defRPr>
            </a:lvl1pPr>
          </a:lstStyle>
          <a:p>
            <a:pPr lvl="0"/>
            <a:r>
              <a:rPr lang="de-DE"/>
              <a:t>Autorenzeile, Arial, 16 </a:t>
            </a:r>
            <a:r>
              <a:rPr lang="de-DE" err="1"/>
              <a:t>pt</a:t>
            </a:r>
            <a:endParaRPr lang="de-DE"/>
          </a:p>
        </p:txBody>
      </p:sp>
      <p:sp>
        <p:nvSpPr>
          <p:cNvPr id="14" name="Textplatzhalter Datumszeile">
            <a:extLst>
              <a:ext uri="{FF2B5EF4-FFF2-40B4-BE49-F238E27FC236}">
                <a16:creationId xmlns:a16="http://schemas.microsoft.com/office/drawing/2014/main" id="{63C4BCB2-A265-CF43-564B-4796008B372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" y="4096530"/>
            <a:ext cx="3202091" cy="412590"/>
          </a:xfrm>
          <a:prstGeom prst="rect">
            <a:avLst/>
          </a:prstGeom>
          <a:noFill/>
          <a:ln>
            <a:noFill/>
          </a:ln>
        </p:spPr>
        <p:txBody>
          <a:bodyPr wrap="none" lIns="936000" tIns="108000" rIns="108000" bIns="72000" anchor="ctr" anchorCtr="0">
            <a:spAutoFit/>
          </a:bodyPr>
          <a:lstStyle>
            <a:lvl1pPr>
              <a:lnSpc>
                <a:spcPts val="1800"/>
              </a:lnSpc>
              <a:defRPr sz="1600" b="0">
                <a:solidFill>
                  <a:schemeClr val="tx1"/>
                </a:solidFill>
                <a:latin typeface="+mj-lt"/>
                <a:ea typeface="GDVtype Medium" panose="020F0003040202060204" pitchFamily="34" charset="0"/>
              </a:defRPr>
            </a:lvl1pPr>
          </a:lstStyle>
          <a:p>
            <a:pPr lvl="0"/>
            <a:r>
              <a:rPr lang="de-DE"/>
              <a:t>Datumszeile, Arial, 16 </a:t>
            </a:r>
            <a:r>
              <a:rPr lang="de-DE" err="1"/>
              <a:t>pt</a:t>
            </a:r>
            <a:endParaRPr lang="de-DE"/>
          </a:p>
        </p:txBody>
      </p:sp>
      <p:sp>
        <p:nvSpPr>
          <p:cNvPr id="16" name="Titel 1">
            <a:extLst>
              <a:ext uri="{FF2B5EF4-FFF2-40B4-BE49-F238E27FC236}">
                <a16:creationId xmlns:a16="http://schemas.microsoft.com/office/drawing/2014/main" id="{2AED5154-0311-FC35-2BEB-172FC9DCE6D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1598262"/>
            <a:ext cx="6187968" cy="797311"/>
          </a:xfrm>
          <a:noFill/>
          <a:ln>
            <a:noFill/>
          </a:ln>
        </p:spPr>
        <p:txBody>
          <a:bodyPr wrap="none" lIns="936000" tIns="90000" rIns="144000" bIns="90000" anchor="t" anchorCtr="0">
            <a:sp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4000" b="1" baseline="0">
                <a:solidFill>
                  <a:schemeClr val="bg1"/>
                </a:solidFill>
                <a:latin typeface="+mj-lt"/>
                <a:ea typeface="GDVtype ExtraLight" panose="020F0003040202060204" pitchFamily="34" charset="0"/>
              </a:defRPr>
            </a:lvl1pPr>
          </a:lstStyle>
          <a:p>
            <a:r>
              <a:rPr lang="de-DE" dirty="0"/>
              <a:t>Titel, Arial </a:t>
            </a:r>
            <a:r>
              <a:rPr lang="de-DE" dirty="0" err="1"/>
              <a:t>bold</a:t>
            </a:r>
            <a:r>
              <a:rPr lang="de-DE" dirty="0"/>
              <a:t>, 40 </a:t>
            </a:r>
            <a:r>
              <a:rPr lang="de-DE" dirty="0" err="1"/>
              <a:t>pt</a:t>
            </a:r>
            <a:endParaRPr lang="de-DE" dirty="0"/>
          </a:p>
        </p:txBody>
      </p:sp>
      <p:grpSp>
        <p:nvGrpSpPr>
          <p:cNvPr id="25" name="Gruppieren 24">
            <a:extLst>
              <a:ext uri="{FF2B5EF4-FFF2-40B4-BE49-F238E27FC236}">
                <a16:creationId xmlns:a16="http://schemas.microsoft.com/office/drawing/2014/main" id="{7F6658CB-A46E-4A4C-87F7-09B460618C1D}"/>
              </a:ext>
            </a:extLst>
          </p:cNvPr>
          <p:cNvGrpSpPr/>
          <p:nvPr userDrawn="1"/>
        </p:nvGrpSpPr>
        <p:grpSpPr>
          <a:xfrm>
            <a:off x="6944758" y="877887"/>
            <a:ext cx="4997450" cy="4987926"/>
            <a:chOff x="6943726" y="879475"/>
            <a:chExt cx="4997450" cy="4987926"/>
          </a:xfrm>
        </p:grpSpPr>
        <p:sp>
          <p:nvSpPr>
            <p:cNvPr id="26" name="Freeform 5">
              <a:extLst>
                <a:ext uri="{FF2B5EF4-FFF2-40B4-BE49-F238E27FC236}">
                  <a16:creationId xmlns:a16="http://schemas.microsoft.com/office/drawing/2014/main" id="{6321E53A-BAA8-4660-BA88-4B367F4F61F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43726" y="879475"/>
              <a:ext cx="4989513" cy="4987926"/>
            </a:xfrm>
            <a:prstGeom prst="ellipse">
              <a:avLst/>
            </a:prstGeom>
            <a:noFill/>
            <a:ln w="17463" cap="flat">
              <a:solidFill>
                <a:srgbClr val="7DAF95">
                  <a:alpha val="60000"/>
                </a:srgb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7" name="Freeform 6">
              <a:extLst>
                <a:ext uri="{FF2B5EF4-FFF2-40B4-BE49-F238E27FC236}">
                  <a16:creationId xmlns:a16="http://schemas.microsoft.com/office/drawing/2014/main" id="{C697FD1F-08EF-47FB-817B-509A3970E018}"/>
                </a:ext>
              </a:extLst>
            </p:cNvPr>
            <p:cNvSpPr>
              <a:spLocks/>
            </p:cNvSpPr>
            <p:nvPr userDrawn="1"/>
          </p:nvSpPr>
          <p:spPr bwMode="auto">
            <a:xfrm flipV="1">
              <a:off x="6950076" y="3378193"/>
              <a:ext cx="4991100" cy="0"/>
            </a:xfrm>
            <a:prstGeom prst="rect">
              <a:avLst/>
            </a:prstGeom>
            <a:noFill/>
            <a:ln w="17463" cap="flat">
              <a:solidFill>
                <a:srgbClr val="7DAF95">
                  <a:alpha val="60000"/>
                </a:srgb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8" name="Freeform 7">
              <a:extLst>
                <a:ext uri="{FF2B5EF4-FFF2-40B4-BE49-F238E27FC236}">
                  <a16:creationId xmlns:a16="http://schemas.microsoft.com/office/drawing/2014/main" id="{5B516B18-BD4E-4BE4-AF54-26AF3B2E0D1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47889" y="2543175"/>
              <a:ext cx="1658938" cy="1657350"/>
            </a:xfrm>
            <a:prstGeom prst="blockArc">
              <a:avLst>
                <a:gd name="adj1" fmla="val 10800000"/>
                <a:gd name="adj2" fmla="val 0"/>
                <a:gd name="adj3" fmla="val 0"/>
              </a:avLst>
            </a:prstGeom>
            <a:noFill/>
            <a:ln w="17463" cap="flat">
              <a:solidFill>
                <a:srgbClr val="7DAF95">
                  <a:alpha val="60000"/>
                </a:srgb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9" name="Freeform 8">
              <a:extLst>
                <a:ext uri="{FF2B5EF4-FFF2-40B4-BE49-F238E27FC236}">
                  <a16:creationId xmlns:a16="http://schemas.microsoft.com/office/drawing/2014/main" id="{A32C0842-2ED0-43C4-98EA-9181483C524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43726" y="1712912"/>
              <a:ext cx="3324225" cy="3322637"/>
            </a:xfrm>
            <a:prstGeom prst="blockArc">
              <a:avLst>
                <a:gd name="adj1" fmla="val 10800000"/>
                <a:gd name="adj2" fmla="val 21561401"/>
                <a:gd name="adj3" fmla="val 4"/>
              </a:avLst>
            </a:prstGeom>
            <a:noFill/>
            <a:ln w="17463" cap="flat">
              <a:solidFill>
                <a:srgbClr val="7DAF95">
                  <a:alpha val="60000"/>
                </a:srgb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30" name="Freeform 9">
              <a:extLst>
                <a:ext uri="{FF2B5EF4-FFF2-40B4-BE49-F238E27FC236}">
                  <a16:creationId xmlns:a16="http://schemas.microsoft.com/office/drawing/2014/main" id="{BEA88079-EC39-4BAD-B506-03D96CC8DDE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9445626" y="3376613"/>
              <a:ext cx="2487613" cy="1658938"/>
            </a:xfrm>
            <a:custGeom>
              <a:avLst/>
              <a:gdLst>
                <a:gd name="T0" fmla="*/ 1576 w 2363"/>
                <a:gd name="T1" fmla="*/ 788 h 1576"/>
                <a:gd name="T2" fmla="*/ 1576 w 2363"/>
                <a:gd name="T3" fmla="*/ 788 h 1576"/>
                <a:gd name="T4" fmla="*/ 788 w 2363"/>
                <a:gd name="T5" fmla="*/ 0 h 1576"/>
                <a:gd name="T6" fmla="*/ 0 w 2363"/>
                <a:gd name="T7" fmla="*/ 1364 h 1576"/>
                <a:gd name="T8" fmla="*/ 788 w 2363"/>
                <a:gd name="T9" fmla="*/ 1576 h 1576"/>
                <a:gd name="T10" fmla="*/ 2363 w 2363"/>
                <a:gd name="T11" fmla="*/ 0 h 1576"/>
                <a:gd name="T12" fmla="*/ 1576 w 2363"/>
                <a:gd name="T13" fmla="*/ 788 h 1576"/>
                <a:gd name="T14" fmla="*/ 1576 w 2363"/>
                <a:gd name="T15" fmla="*/ 788 h 15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363" h="1576">
                  <a:moveTo>
                    <a:pt x="1576" y="788"/>
                  </a:moveTo>
                  <a:lnTo>
                    <a:pt x="1576" y="788"/>
                  </a:lnTo>
                  <a:cubicBezTo>
                    <a:pt x="1140" y="788"/>
                    <a:pt x="788" y="436"/>
                    <a:pt x="788" y="0"/>
                  </a:cubicBezTo>
                  <a:cubicBezTo>
                    <a:pt x="788" y="583"/>
                    <a:pt x="470" y="1091"/>
                    <a:pt x="0" y="1364"/>
                  </a:cubicBezTo>
                  <a:cubicBezTo>
                    <a:pt x="232" y="1498"/>
                    <a:pt x="500" y="1576"/>
                    <a:pt x="788" y="1576"/>
                  </a:cubicBezTo>
                  <a:cubicBezTo>
                    <a:pt x="1658" y="1576"/>
                    <a:pt x="2363" y="871"/>
                    <a:pt x="2363" y="0"/>
                  </a:cubicBezTo>
                  <a:cubicBezTo>
                    <a:pt x="2363" y="436"/>
                    <a:pt x="2011" y="788"/>
                    <a:pt x="1576" y="788"/>
                  </a:cubicBezTo>
                  <a:lnTo>
                    <a:pt x="1576" y="788"/>
                  </a:lnTo>
                  <a:close/>
                </a:path>
              </a:pathLst>
            </a:custGeom>
            <a:noFill/>
            <a:ln w="17463" cap="flat">
              <a:solidFill>
                <a:srgbClr val="7DAF95">
                  <a:alpha val="60000"/>
                </a:srgb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31" name="Freeform 11">
              <a:extLst>
                <a:ext uri="{FF2B5EF4-FFF2-40B4-BE49-F238E27FC236}">
                  <a16:creationId xmlns:a16="http://schemas.microsoft.com/office/drawing/2014/main" id="{577F6D1A-69BC-44BB-AECF-FC09F7D0719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43726" y="3378200"/>
              <a:ext cx="2487613" cy="1657350"/>
            </a:xfrm>
            <a:custGeom>
              <a:avLst/>
              <a:gdLst>
                <a:gd name="T0" fmla="*/ 1575 w 2363"/>
                <a:gd name="T1" fmla="*/ 1575 h 1575"/>
                <a:gd name="T2" fmla="*/ 1575 w 2363"/>
                <a:gd name="T3" fmla="*/ 1575 h 1575"/>
                <a:gd name="T4" fmla="*/ 2363 w 2363"/>
                <a:gd name="T5" fmla="*/ 1363 h 1575"/>
                <a:gd name="T6" fmla="*/ 1575 w 2363"/>
                <a:gd name="T7" fmla="*/ 0 h 1575"/>
                <a:gd name="T8" fmla="*/ 788 w 2363"/>
                <a:gd name="T9" fmla="*/ 787 h 1575"/>
                <a:gd name="T10" fmla="*/ 0 w 2363"/>
                <a:gd name="T11" fmla="*/ 0 h 1575"/>
                <a:gd name="T12" fmla="*/ 1575 w 2363"/>
                <a:gd name="T13" fmla="*/ 1575 h 1575"/>
                <a:gd name="T14" fmla="*/ 1575 w 2363"/>
                <a:gd name="T15" fmla="*/ 1575 h 1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363" h="1575">
                  <a:moveTo>
                    <a:pt x="1575" y="1575"/>
                  </a:moveTo>
                  <a:lnTo>
                    <a:pt x="1575" y="1575"/>
                  </a:lnTo>
                  <a:cubicBezTo>
                    <a:pt x="1863" y="1575"/>
                    <a:pt x="2131" y="1497"/>
                    <a:pt x="2363" y="1363"/>
                  </a:cubicBezTo>
                  <a:cubicBezTo>
                    <a:pt x="1893" y="1090"/>
                    <a:pt x="1575" y="582"/>
                    <a:pt x="1575" y="0"/>
                  </a:cubicBezTo>
                  <a:cubicBezTo>
                    <a:pt x="1575" y="435"/>
                    <a:pt x="1223" y="787"/>
                    <a:pt x="788" y="787"/>
                  </a:cubicBezTo>
                  <a:cubicBezTo>
                    <a:pt x="352" y="787"/>
                    <a:pt x="0" y="435"/>
                    <a:pt x="0" y="0"/>
                  </a:cubicBezTo>
                  <a:cubicBezTo>
                    <a:pt x="0" y="870"/>
                    <a:pt x="705" y="1575"/>
                    <a:pt x="1575" y="1575"/>
                  </a:cubicBezTo>
                  <a:lnTo>
                    <a:pt x="1575" y="1575"/>
                  </a:lnTo>
                  <a:close/>
                </a:path>
              </a:pathLst>
            </a:custGeom>
            <a:noFill/>
            <a:ln w="17463" cap="flat">
              <a:solidFill>
                <a:srgbClr val="7DAF95">
                  <a:alpha val="60000"/>
                </a:srgb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704637341"/>
      </p:ext>
    </p:extLst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Ü+UÜ+Tab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abellenplatzhalter 5"/>
          <p:cNvSpPr>
            <a:spLocks noGrp="1"/>
          </p:cNvSpPr>
          <p:nvPr>
            <p:ph type="tbl" sz="quarter" idx="15"/>
          </p:nvPr>
        </p:nvSpPr>
        <p:spPr>
          <a:xfrm>
            <a:off x="920647" y="2205038"/>
            <a:ext cx="10607077" cy="36957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ts val="18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lang="de-DE" sz="1000" b="1" kern="1200" dirty="0">
                <a:solidFill>
                  <a:schemeClr val="tx1"/>
                </a:solidFill>
                <a:latin typeface="+mn-lt"/>
                <a:ea typeface="GDVtype" panose="020F0003040202060204" pitchFamily="34" charset="0"/>
                <a:cs typeface="+mn-cs"/>
              </a:defRPr>
            </a:lvl1pPr>
          </a:lstStyle>
          <a:p>
            <a:r>
              <a:rPr lang="de-DE"/>
              <a:t>Tabelle durch Klicken auf Symbol hinzufügen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20"/>
          </p:nvPr>
        </p:nvSpPr>
        <p:spPr>
          <a:xfrm>
            <a:off x="1878710" y="6470072"/>
            <a:ext cx="4496400" cy="123110"/>
          </a:xfrm>
          <a:prstGeom prst="rect">
            <a:avLst/>
          </a:prstGeom>
        </p:spPr>
        <p:txBody>
          <a:bodyPr/>
          <a:lstStyle/>
          <a:p>
            <a:r>
              <a:rPr lang="de-DE"/>
              <a:t>Anja Käfer-Rohrbach, GDV</a:t>
            </a:r>
            <a:endParaRPr lang="de-DE" dirty="0"/>
          </a:p>
        </p:txBody>
      </p:sp>
      <p:sp>
        <p:nvSpPr>
          <p:cNvPr id="7" name="Textplatzhalter 8">
            <a:extLst>
              <a:ext uri="{FF2B5EF4-FFF2-40B4-BE49-F238E27FC236}">
                <a16:creationId xmlns:a16="http://schemas.microsoft.com/office/drawing/2014/main" id="{838C3E62-85A0-4BA9-3FB8-3AB6709F959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17703" y="1476777"/>
            <a:ext cx="10604635" cy="259200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lnSpc>
                <a:spcPct val="100000"/>
              </a:lnSpc>
              <a:defRPr sz="1800" b="0"/>
            </a:lvl1pPr>
          </a:lstStyle>
          <a:p>
            <a:pPr lvl="0"/>
            <a:r>
              <a:rPr lang="de-DE" err="1"/>
              <a:t>UnterÜberschrift</a:t>
            </a:r>
            <a:r>
              <a:rPr lang="de-DE"/>
              <a:t>, Arial, 18 </a:t>
            </a:r>
            <a:r>
              <a:rPr lang="de-DE" err="1"/>
              <a:t>pt</a:t>
            </a:r>
            <a:endParaRPr lang="de-DE"/>
          </a:p>
          <a:p>
            <a:pPr lvl="0"/>
            <a:endParaRPr lang="de-DE"/>
          </a:p>
          <a:p>
            <a:pPr lvl="0"/>
            <a:endParaRPr lang="de-DE"/>
          </a:p>
        </p:txBody>
      </p:sp>
      <p:sp>
        <p:nvSpPr>
          <p:cNvPr id="8" name="Titel 18">
            <a:extLst>
              <a:ext uri="{FF2B5EF4-FFF2-40B4-BE49-F238E27FC236}">
                <a16:creationId xmlns:a16="http://schemas.microsoft.com/office/drawing/2014/main" id="{82B65118-B5F2-C1C3-1DD0-E4EB8E86A8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0647" y="854776"/>
            <a:ext cx="10605526" cy="558000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de-DE" dirty="0"/>
              <a:t>Überschrift, Arial bold, 24 pt</a:t>
            </a:r>
          </a:p>
        </p:txBody>
      </p:sp>
      <p:sp>
        <p:nvSpPr>
          <p:cNvPr id="9" name="Datumsplatzhalter 5">
            <a:extLst>
              <a:ext uri="{FF2B5EF4-FFF2-40B4-BE49-F238E27FC236}">
                <a16:creationId xmlns:a16="http://schemas.microsoft.com/office/drawing/2014/main" id="{1C450228-487F-8D28-7645-35874A19654C}"/>
              </a:ext>
            </a:extLst>
          </p:cNvPr>
          <p:cNvSpPr>
            <a:spLocks noGrp="1"/>
          </p:cNvSpPr>
          <p:nvPr>
            <p:ph type="dt" sz="half" idx="21"/>
          </p:nvPr>
        </p:nvSpPr>
        <p:spPr>
          <a:xfrm>
            <a:off x="922197" y="6474195"/>
            <a:ext cx="625172" cy="123111"/>
          </a:xfrm>
        </p:spPr>
        <p:txBody>
          <a:bodyPr/>
          <a:lstStyle/>
          <a:p>
            <a:r>
              <a:rPr lang="de-DE"/>
              <a:t>06.11.2025</a:t>
            </a:r>
          </a:p>
        </p:txBody>
      </p:sp>
      <p:sp>
        <p:nvSpPr>
          <p:cNvPr id="12" name="Foliennummernplatzhalter 2">
            <a:extLst>
              <a:ext uri="{FF2B5EF4-FFF2-40B4-BE49-F238E27FC236}">
                <a16:creationId xmlns:a16="http://schemas.microsoft.com/office/drawing/2014/main" id="{001738CC-6D4D-427E-B856-1B224F1863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014" y="6469740"/>
            <a:ext cx="576324" cy="1224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lang="de-DE" sz="800" b="1" kern="1200" smtClean="0">
                <a:solidFill>
                  <a:schemeClr val="tx1"/>
                </a:solidFill>
                <a:latin typeface="Lucida Console" panose="020B0609040504020204" pitchFamily="49" charset="0"/>
                <a:ea typeface="GDVtype" panose="020F0003040202060204" pitchFamily="34" charset="0"/>
                <a:cs typeface="Courier New" panose="02070309020205020404" pitchFamily="49" charset="0"/>
              </a:defRPr>
            </a:lvl1pPr>
          </a:lstStyle>
          <a:p>
            <a:r>
              <a:rPr lang="de-DE" dirty="0"/>
              <a:t>S. </a:t>
            </a:r>
            <a:fld id="{0E09A3F0-FF3B-4076-9896-51BDFBF434A9}" type="slidenum">
              <a:rPr smtClean="0"/>
              <a:pPr/>
              <a:t>‹Nr.›</a:t>
            </a:fld>
            <a:endParaRPr dirty="0"/>
          </a:p>
        </p:txBody>
      </p:sp>
      <p:sp>
        <p:nvSpPr>
          <p:cNvPr id="13" name="Textplatzhalter 15">
            <a:extLst>
              <a:ext uri="{FF2B5EF4-FFF2-40B4-BE49-F238E27FC236}">
                <a16:creationId xmlns:a16="http://schemas.microsoft.com/office/drawing/2014/main" id="{A1F94FBE-E69E-44C4-A73B-815E53A21E3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22197" y="5900738"/>
            <a:ext cx="5452913" cy="320576"/>
          </a:xfrm>
        </p:spPr>
        <p:txBody>
          <a:bodyPr anchor="b" anchorCtr="0"/>
          <a:lstStyle>
            <a:lvl1pPr>
              <a:lnSpc>
                <a:spcPts val="1100"/>
              </a:lnSpc>
              <a:spcBef>
                <a:spcPts val="0"/>
              </a:spcBef>
              <a:spcAft>
                <a:spcPts val="0"/>
              </a:spcAft>
              <a:defRPr sz="800" b="0">
                <a:solidFill>
                  <a:schemeClr val="bg1">
                    <a:lumMod val="50000"/>
                  </a:schemeClr>
                </a:solidFill>
                <a:latin typeface="Lucida Console" panose="020B0609040504020204" pitchFamily="49" charset="0"/>
              </a:defRPr>
            </a:lvl1pPr>
          </a:lstStyle>
          <a:p>
            <a:pPr lvl="0"/>
            <a:r>
              <a:rPr lang="de-DE" dirty="0"/>
              <a:t>Quelle:</a:t>
            </a:r>
          </a:p>
        </p:txBody>
      </p:sp>
    </p:spTree>
    <p:extLst>
      <p:ext uri="{BB962C8B-B14F-4D97-AF65-F5344CB8AC3E}">
        <p14:creationId xmlns:p14="http://schemas.microsoft.com/office/powerpoint/2010/main" val="462021773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Ü+UÜ+Diagram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ußzeilenplatzhalter 5"/>
          <p:cNvSpPr>
            <a:spLocks noGrp="1"/>
          </p:cNvSpPr>
          <p:nvPr>
            <p:ph type="ftr" sz="quarter" idx="16"/>
          </p:nvPr>
        </p:nvSpPr>
        <p:spPr>
          <a:xfrm>
            <a:off x="1878710" y="6470072"/>
            <a:ext cx="4496400" cy="123110"/>
          </a:xfrm>
          <a:prstGeom prst="rect">
            <a:avLst/>
          </a:prstGeom>
        </p:spPr>
        <p:txBody>
          <a:bodyPr/>
          <a:lstStyle/>
          <a:p>
            <a:r>
              <a:rPr lang="de-DE"/>
              <a:t>Anja Käfer-Rohrbach, GDV</a:t>
            </a:r>
            <a:endParaRPr lang="de-DE" dirty="0"/>
          </a:p>
        </p:txBody>
      </p:sp>
      <p:sp>
        <p:nvSpPr>
          <p:cNvPr id="16" name="Diagrammplatzhalter 15"/>
          <p:cNvSpPr>
            <a:spLocks noGrp="1"/>
          </p:cNvSpPr>
          <p:nvPr>
            <p:ph type="chart" sz="quarter" idx="19"/>
          </p:nvPr>
        </p:nvSpPr>
        <p:spPr>
          <a:xfrm>
            <a:off x="920647" y="2205038"/>
            <a:ext cx="10607077" cy="36957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ts val="18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lang="de-DE" sz="1000" b="1" kern="1200" dirty="0">
                <a:solidFill>
                  <a:schemeClr val="tx1"/>
                </a:solidFill>
                <a:latin typeface="+mn-lt"/>
                <a:ea typeface="GDVtype" panose="020F0003040202060204" pitchFamily="34" charset="0"/>
                <a:cs typeface="+mn-cs"/>
              </a:defRPr>
            </a:lvl1pPr>
          </a:lstStyle>
          <a:p>
            <a:r>
              <a:rPr lang="de-DE"/>
              <a:t>Diagramm durch Klicken auf Symbol hinzufügen</a:t>
            </a:r>
          </a:p>
        </p:txBody>
      </p:sp>
      <p:sp>
        <p:nvSpPr>
          <p:cNvPr id="7" name="Textplatzhalter 8">
            <a:extLst>
              <a:ext uri="{FF2B5EF4-FFF2-40B4-BE49-F238E27FC236}">
                <a16:creationId xmlns:a16="http://schemas.microsoft.com/office/drawing/2014/main" id="{C5C288A0-F966-9190-D66C-D1A4D36B747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17703" y="1476777"/>
            <a:ext cx="10604635" cy="259200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lnSpc>
                <a:spcPct val="100000"/>
              </a:lnSpc>
              <a:defRPr sz="1800" b="0"/>
            </a:lvl1pPr>
          </a:lstStyle>
          <a:p>
            <a:pPr lvl="0"/>
            <a:r>
              <a:rPr lang="de-DE" err="1"/>
              <a:t>UnterÜberschrift</a:t>
            </a:r>
            <a:r>
              <a:rPr lang="de-DE"/>
              <a:t>, Arial, 18 </a:t>
            </a:r>
            <a:r>
              <a:rPr lang="de-DE" err="1"/>
              <a:t>pt</a:t>
            </a:r>
            <a:endParaRPr lang="de-DE"/>
          </a:p>
          <a:p>
            <a:pPr lvl="0"/>
            <a:endParaRPr lang="de-DE"/>
          </a:p>
          <a:p>
            <a:pPr lvl="0"/>
            <a:endParaRPr lang="de-DE"/>
          </a:p>
        </p:txBody>
      </p:sp>
      <p:sp>
        <p:nvSpPr>
          <p:cNvPr id="8" name="Titel 18">
            <a:extLst>
              <a:ext uri="{FF2B5EF4-FFF2-40B4-BE49-F238E27FC236}">
                <a16:creationId xmlns:a16="http://schemas.microsoft.com/office/drawing/2014/main" id="{BB025F16-C432-8313-2E17-680A4C9CEA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0647" y="854776"/>
            <a:ext cx="10605526" cy="558000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de-DE" dirty="0"/>
              <a:t>Überschrift, Arial bold, 24 pt</a:t>
            </a:r>
          </a:p>
        </p:txBody>
      </p:sp>
      <p:sp>
        <p:nvSpPr>
          <p:cNvPr id="9" name="Datumsplatzhalter 5">
            <a:extLst>
              <a:ext uri="{FF2B5EF4-FFF2-40B4-BE49-F238E27FC236}">
                <a16:creationId xmlns:a16="http://schemas.microsoft.com/office/drawing/2014/main" id="{8E3578C0-8A04-1163-EF38-DE61F288D5F7}"/>
              </a:ext>
            </a:extLst>
          </p:cNvPr>
          <p:cNvSpPr>
            <a:spLocks noGrp="1"/>
          </p:cNvSpPr>
          <p:nvPr>
            <p:ph type="dt" sz="half" idx="21"/>
          </p:nvPr>
        </p:nvSpPr>
        <p:spPr>
          <a:xfrm>
            <a:off x="922197" y="6474195"/>
            <a:ext cx="625172" cy="123111"/>
          </a:xfrm>
        </p:spPr>
        <p:txBody>
          <a:bodyPr/>
          <a:lstStyle/>
          <a:p>
            <a:r>
              <a:rPr lang="de-DE"/>
              <a:t>06.11.2025</a:t>
            </a:r>
          </a:p>
        </p:txBody>
      </p:sp>
      <p:sp>
        <p:nvSpPr>
          <p:cNvPr id="12" name="Foliennummernplatzhalter 2">
            <a:extLst>
              <a:ext uri="{FF2B5EF4-FFF2-40B4-BE49-F238E27FC236}">
                <a16:creationId xmlns:a16="http://schemas.microsoft.com/office/drawing/2014/main" id="{DA573020-6993-45F1-A2EB-B25AD9DD03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014" y="6469740"/>
            <a:ext cx="576324" cy="1224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lang="de-DE" sz="800" b="1" kern="1200" smtClean="0">
                <a:solidFill>
                  <a:schemeClr val="tx1"/>
                </a:solidFill>
                <a:latin typeface="Lucida Console" panose="020B0609040504020204" pitchFamily="49" charset="0"/>
                <a:ea typeface="GDVtype" panose="020F0003040202060204" pitchFamily="34" charset="0"/>
                <a:cs typeface="Courier New" panose="02070309020205020404" pitchFamily="49" charset="0"/>
              </a:defRPr>
            </a:lvl1pPr>
          </a:lstStyle>
          <a:p>
            <a:r>
              <a:rPr lang="de-DE" dirty="0"/>
              <a:t>S. </a:t>
            </a:r>
            <a:fld id="{0E09A3F0-FF3B-4076-9896-51BDFBF434A9}" type="slidenum">
              <a:rPr smtClean="0"/>
              <a:pPr/>
              <a:t>‹Nr.›</a:t>
            </a:fld>
            <a:endParaRPr dirty="0"/>
          </a:p>
        </p:txBody>
      </p:sp>
      <p:sp>
        <p:nvSpPr>
          <p:cNvPr id="13" name="Textplatzhalter 15">
            <a:extLst>
              <a:ext uri="{FF2B5EF4-FFF2-40B4-BE49-F238E27FC236}">
                <a16:creationId xmlns:a16="http://schemas.microsoft.com/office/drawing/2014/main" id="{7D63FA15-3498-4C60-97CF-54E0E6C51BD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22197" y="5900738"/>
            <a:ext cx="5452913" cy="320576"/>
          </a:xfrm>
        </p:spPr>
        <p:txBody>
          <a:bodyPr anchor="b" anchorCtr="0"/>
          <a:lstStyle>
            <a:lvl1pPr>
              <a:lnSpc>
                <a:spcPts val="1100"/>
              </a:lnSpc>
              <a:spcBef>
                <a:spcPts val="0"/>
              </a:spcBef>
              <a:spcAft>
                <a:spcPts val="0"/>
              </a:spcAft>
              <a:defRPr sz="800" b="0">
                <a:solidFill>
                  <a:schemeClr val="bg1">
                    <a:lumMod val="50000"/>
                  </a:schemeClr>
                </a:solidFill>
                <a:latin typeface="Lucida Console" panose="020B0609040504020204" pitchFamily="49" charset="0"/>
              </a:defRPr>
            </a:lvl1pPr>
          </a:lstStyle>
          <a:p>
            <a:pPr lvl="0"/>
            <a:r>
              <a:rPr lang="de-DE" dirty="0"/>
              <a:t>Quelle:</a:t>
            </a:r>
          </a:p>
        </p:txBody>
      </p:sp>
    </p:spTree>
    <p:extLst>
      <p:ext uri="{BB962C8B-B14F-4D97-AF65-F5344CB8AC3E}">
        <p14:creationId xmlns:p14="http://schemas.microsoft.com/office/powerpoint/2010/main" val="3558035566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Ü+UÜ+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922197" y="2205038"/>
            <a:ext cx="10605527" cy="36957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lnSpc>
                <a:spcPts val="1800"/>
              </a:lnSpc>
              <a:spcBef>
                <a:spcPts val="600"/>
              </a:spcBef>
              <a:defRPr/>
            </a:lvl5pPr>
          </a:lstStyle>
          <a:p>
            <a:pPr lvl="0"/>
            <a:r>
              <a:rPr lang="de-DE" dirty="0"/>
              <a:t>Erste Ebene, Arial bold, 16 pt</a:t>
            </a:r>
          </a:p>
          <a:p>
            <a:pPr lvl="1"/>
            <a:r>
              <a:rPr lang="de-DE" dirty="0"/>
              <a:t>Zweite Ebene, Arial, 16 pt </a:t>
            </a:r>
          </a:p>
          <a:p>
            <a:pPr lvl="2"/>
            <a:r>
              <a:rPr lang="de-DE" dirty="0"/>
              <a:t>Dritte Ebene, Arial, 16 pt </a:t>
            </a:r>
          </a:p>
          <a:p>
            <a:pPr lvl="3"/>
            <a:r>
              <a:rPr lang="de-DE" dirty="0"/>
              <a:t>Vierte Ebene, Arial, 16 pt </a:t>
            </a:r>
          </a:p>
          <a:p>
            <a:pPr lvl="4"/>
            <a:r>
              <a:rPr lang="de-DE" dirty="0"/>
              <a:t>Fünfte Ebene, Arial bold, grün, 16 pt</a:t>
            </a:r>
          </a:p>
        </p:txBody>
      </p:sp>
      <p:sp>
        <p:nvSpPr>
          <p:cNvPr id="11" name="Fußzeilenplatzhalter 10"/>
          <p:cNvSpPr>
            <a:spLocks noGrp="1"/>
          </p:cNvSpPr>
          <p:nvPr>
            <p:ph type="ftr" sz="quarter" idx="16"/>
          </p:nvPr>
        </p:nvSpPr>
        <p:spPr>
          <a:xfrm>
            <a:off x="1878710" y="6470072"/>
            <a:ext cx="4496400" cy="123110"/>
          </a:xfrm>
          <a:prstGeom prst="rect">
            <a:avLst/>
          </a:prstGeom>
        </p:spPr>
        <p:txBody>
          <a:bodyPr/>
          <a:lstStyle/>
          <a:p>
            <a:r>
              <a:rPr lang="de-DE"/>
              <a:t>Anja Käfer-Rohrbach, GDV</a:t>
            </a:r>
            <a:endParaRPr lang="de-DE" dirty="0"/>
          </a:p>
        </p:txBody>
      </p:sp>
      <p:sp>
        <p:nvSpPr>
          <p:cNvPr id="7" name="Textplatzhalter 8">
            <a:extLst>
              <a:ext uri="{FF2B5EF4-FFF2-40B4-BE49-F238E27FC236}">
                <a16:creationId xmlns:a16="http://schemas.microsoft.com/office/drawing/2014/main" id="{3C764843-520C-5477-AABD-6C1CF8E82AC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17703" y="1476777"/>
            <a:ext cx="10604635" cy="259200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lnSpc>
                <a:spcPct val="100000"/>
              </a:lnSpc>
              <a:defRPr sz="1800" b="0"/>
            </a:lvl1pPr>
          </a:lstStyle>
          <a:p>
            <a:pPr lvl="0"/>
            <a:r>
              <a:rPr lang="de-DE" dirty="0" err="1"/>
              <a:t>UnterÜberschrift</a:t>
            </a:r>
            <a:r>
              <a:rPr lang="de-DE" dirty="0"/>
              <a:t>, Arial, 18 pt</a:t>
            </a:r>
          </a:p>
          <a:p>
            <a:pPr lvl="0"/>
            <a:endParaRPr lang="de-DE" dirty="0"/>
          </a:p>
          <a:p>
            <a:pPr lvl="0"/>
            <a:endParaRPr lang="de-DE" dirty="0"/>
          </a:p>
        </p:txBody>
      </p:sp>
      <p:sp>
        <p:nvSpPr>
          <p:cNvPr id="10" name="Titel 18">
            <a:extLst>
              <a:ext uri="{FF2B5EF4-FFF2-40B4-BE49-F238E27FC236}">
                <a16:creationId xmlns:a16="http://schemas.microsoft.com/office/drawing/2014/main" id="{9BA230A0-A19A-83E1-5E3C-459A4D02F6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0647" y="854776"/>
            <a:ext cx="10605526" cy="558000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de-DE" dirty="0"/>
              <a:t>Überschrift, Arial bold, 24 pt</a:t>
            </a:r>
          </a:p>
        </p:txBody>
      </p:sp>
      <p:sp>
        <p:nvSpPr>
          <p:cNvPr id="8" name="Datumsplatzhalter 5">
            <a:extLst>
              <a:ext uri="{FF2B5EF4-FFF2-40B4-BE49-F238E27FC236}">
                <a16:creationId xmlns:a16="http://schemas.microsoft.com/office/drawing/2014/main" id="{2785F7AF-88F9-354A-2294-4519C87002BD}"/>
              </a:ext>
            </a:extLst>
          </p:cNvPr>
          <p:cNvSpPr>
            <a:spLocks noGrp="1"/>
          </p:cNvSpPr>
          <p:nvPr>
            <p:ph type="dt" sz="half" idx="21"/>
          </p:nvPr>
        </p:nvSpPr>
        <p:spPr>
          <a:xfrm>
            <a:off x="922197" y="6474195"/>
            <a:ext cx="625172" cy="123111"/>
          </a:xfrm>
        </p:spPr>
        <p:txBody>
          <a:bodyPr/>
          <a:lstStyle/>
          <a:p>
            <a:r>
              <a:rPr lang="de-DE"/>
              <a:t>06.11.2025</a:t>
            </a:r>
          </a:p>
        </p:txBody>
      </p:sp>
      <p:sp>
        <p:nvSpPr>
          <p:cNvPr id="13" name="Foliennummernplatzhalter 2">
            <a:extLst>
              <a:ext uri="{FF2B5EF4-FFF2-40B4-BE49-F238E27FC236}">
                <a16:creationId xmlns:a16="http://schemas.microsoft.com/office/drawing/2014/main" id="{3688E1BE-6DC1-43EC-898A-198E0B6B88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014" y="6469740"/>
            <a:ext cx="576324" cy="1224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lang="de-DE" sz="800" b="1" kern="1200" smtClean="0">
                <a:solidFill>
                  <a:schemeClr val="tx1"/>
                </a:solidFill>
                <a:latin typeface="Lucida Console" panose="020B0609040504020204" pitchFamily="49" charset="0"/>
                <a:ea typeface="GDVtype" panose="020F0003040202060204" pitchFamily="34" charset="0"/>
                <a:cs typeface="Courier New" panose="02070309020205020404" pitchFamily="49" charset="0"/>
              </a:defRPr>
            </a:lvl1pPr>
          </a:lstStyle>
          <a:p>
            <a:r>
              <a:rPr lang="de-DE" dirty="0"/>
              <a:t>S. </a:t>
            </a:r>
            <a:fld id="{0E09A3F0-FF3B-4076-9896-51BDFBF434A9}" type="slidenum">
              <a:rPr smtClean="0"/>
              <a:pPr/>
              <a:t>‹Nr.›</a:t>
            </a:fld>
            <a:endParaRPr dirty="0"/>
          </a:p>
        </p:txBody>
      </p:sp>
      <p:sp>
        <p:nvSpPr>
          <p:cNvPr id="14" name="Textplatzhalter 15">
            <a:extLst>
              <a:ext uri="{FF2B5EF4-FFF2-40B4-BE49-F238E27FC236}">
                <a16:creationId xmlns:a16="http://schemas.microsoft.com/office/drawing/2014/main" id="{25399CBC-8994-41F5-8710-B443DF32692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22197" y="5900738"/>
            <a:ext cx="5452913" cy="320576"/>
          </a:xfrm>
        </p:spPr>
        <p:txBody>
          <a:bodyPr anchor="b" anchorCtr="0"/>
          <a:lstStyle>
            <a:lvl1pPr>
              <a:lnSpc>
                <a:spcPts val="1100"/>
              </a:lnSpc>
              <a:spcBef>
                <a:spcPts val="0"/>
              </a:spcBef>
              <a:spcAft>
                <a:spcPts val="0"/>
              </a:spcAft>
              <a:defRPr sz="800" b="0">
                <a:solidFill>
                  <a:schemeClr val="bg1">
                    <a:lumMod val="50000"/>
                  </a:schemeClr>
                </a:solidFill>
                <a:latin typeface="Lucida Console" panose="020B0609040504020204" pitchFamily="49" charset="0"/>
              </a:defRPr>
            </a:lvl1pPr>
          </a:lstStyle>
          <a:p>
            <a:pPr lvl="0"/>
            <a:r>
              <a:rPr lang="de-DE" dirty="0"/>
              <a:t>Quelle:</a:t>
            </a:r>
          </a:p>
        </p:txBody>
      </p:sp>
    </p:spTree>
    <p:extLst>
      <p:ext uri="{BB962C8B-B14F-4D97-AF65-F5344CB8AC3E}">
        <p14:creationId xmlns:p14="http://schemas.microsoft.com/office/powerpoint/2010/main" val="1151746662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Ü+UÜ+Text+txt+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>
            <p:ph type="ftr" sz="quarter" idx="19"/>
          </p:nvPr>
        </p:nvSpPr>
        <p:spPr>
          <a:xfrm>
            <a:off x="1878710" y="6470072"/>
            <a:ext cx="4496400" cy="123110"/>
          </a:xfrm>
          <a:prstGeom prst="rect">
            <a:avLst/>
          </a:prstGeom>
        </p:spPr>
        <p:txBody>
          <a:bodyPr/>
          <a:lstStyle/>
          <a:p>
            <a:r>
              <a:rPr lang="de-DE"/>
              <a:t>Anja Käfer-Rohrbach, GDV</a:t>
            </a:r>
            <a:endParaRPr lang="de-DE" dirty="0"/>
          </a:p>
        </p:txBody>
      </p:sp>
      <p:sp>
        <p:nvSpPr>
          <p:cNvPr id="11" name="Textplatzhalter 8">
            <a:extLst>
              <a:ext uri="{FF2B5EF4-FFF2-40B4-BE49-F238E27FC236}">
                <a16:creationId xmlns:a16="http://schemas.microsoft.com/office/drawing/2014/main" id="{D8E3EE68-5C11-C6A2-979F-269D39613CF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384925" y="2205038"/>
            <a:ext cx="5149850" cy="1656010"/>
          </a:xfrm>
          <a:prstGeom prst="rect">
            <a:avLst/>
          </a:prstGeom>
        </p:spPr>
        <p:txBody>
          <a:bodyPr rIns="0"/>
          <a:lstStyle>
            <a:lvl1pPr>
              <a:defRPr baseline="0"/>
            </a:lvl1pPr>
            <a:lvl2pPr>
              <a:defRPr/>
            </a:lvl2pPr>
            <a:lvl3pPr>
              <a:defRPr baseline="0"/>
            </a:lvl3pPr>
            <a:lvl4pPr>
              <a:defRPr/>
            </a:lvl4pPr>
            <a:lvl5pPr>
              <a:spcBef>
                <a:spcPts val="600"/>
              </a:spcBef>
              <a:defRPr/>
            </a:lvl5pPr>
          </a:lstStyle>
          <a:p>
            <a:pPr lvl="0"/>
            <a:r>
              <a:rPr lang="de-DE" dirty="0"/>
              <a:t>Erste Ebene, Arial bold, 16 pt</a:t>
            </a:r>
          </a:p>
          <a:p>
            <a:pPr lvl="1"/>
            <a:r>
              <a:rPr lang="de-DE" dirty="0"/>
              <a:t>Zweite Ebene, Arial, 16 pt </a:t>
            </a:r>
          </a:p>
          <a:p>
            <a:pPr lvl="2"/>
            <a:r>
              <a:rPr lang="de-DE" dirty="0"/>
              <a:t>Dritte Ebene, Arial, 16 pt </a:t>
            </a:r>
          </a:p>
          <a:p>
            <a:pPr lvl="3"/>
            <a:r>
              <a:rPr lang="de-DE" dirty="0"/>
              <a:t>Vierte Ebene, Arial, 16 pt </a:t>
            </a:r>
          </a:p>
          <a:p>
            <a:pPr lvl="4"/>
            <a:r>
              <a:rPr lang="de-DE" dirty="0"/>
              <a:t>Fünfte Ebene, Arial bold, grün, 16 pt</a:t>
            </a:r>
          </a:p>
        </p:txBody>
      </p:sp>
      <p:sp>
        <p:nvSpPr>
          <p:cNvPr id="12" name="Textplatzhalter 8">
            <a:extLst>
              <a:ext uri="{FF2B5EF4-FFF2-40B4-BE49-F238E27FC236}">
                <a16:creationId xmlns:a16="http://schemas.microsoft.com/office/drawing/2014/main" id="{512CAAFE-779E-2603-BE19-B415DCD45A6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17544" y="2205038"/>
            <a:ext cx="5180043" cy="3695700"/>
          </a:xfrm>
          <a:prstGeom prst="rect">
            <a:avLst/>
          </a:prstGeom>
        </p:spPr>
        <p:txBody>
          <a:bodyPr rIns="0"/>
          <a:lstStyle>
            <a:lvl1pPr>
              <a:defRPr baseline="0"/>
            </a:lvl1pPr>
            <a:lvl2pPr>
              <a:defRPr/>
            </a:lvl2pPr>
            <a:lvl3pPr>
              <a:defRPr baseline="0"/>
            </a:lvl3pPr>
            <a:lvl4pPr>
              <a:defRPr/>
            </a:lvl4pPr>
            <a:lvl5pPr>
              <a:spcBef>
                <a:spcPts val="600"/>
              </a:spcBef>
              <a:defRPr/>
            </a:lvl5pPr>
          </a:lstStyle>
          <a:p>
            <a:pPr lvl="0"/>
            <a:r>
              <a:rPr lang="de-DE" dirty="0"/>
              <a:t>Erste Ebene, Arial bold, 16 pt</a:t>
            </a:r>
          </a:p>
          <a:p>
            <a:pPr lvl="1"/>
            <a:r>
              <a:rPr lang="de-DE" dirty="0"/>
              <a:t>Zweite Ebene, Arial, 16 pt </a:t>
            </a:r>
          </a:p>
          <a:p>
            <a:pPr lvl="2"/>
            <a:r>
              <a:rPr lang="de-DE" dirty="0"/>
              <a:t>Dritte Ebene, Arial, 16 pt </a:t>
            </a:r>
          </a:p>
          <a:p>
            <a:pPr lvl="3"/>
            <a:r>
              <a:rPr lang="de-DE" dirty="0"/>
              <a:t>Vierte Ebene, Arial, 16 pt </a:t>
            </a:r>
          </a:p>
          <a:p>
            <a:pPr lvl="4"/>
            <a:r>
              <a:rPr lang="de-DE" dirty="0"/>
              <a:t>Fünfte Ebene, Arial bold, grün, 16 pt</a:t>
            </a:r>
          </a:p>
        </p:txBody>
      </p:sp>
      <p:sp>
        <p:nvSpPr>
          <p:cNvPr id="18" name="Bildplatzhalter 14">
            <a:extLst>
              <a:ext uri="{FF2B5EF4-FFF2-40B4-BE49-F238E27FC236}">
                <a16:creationId xmlns:a16="http://schemas.microsoft.com/office/drawing/2014/main" id="{A13E699C-A2AB-813A-ECC4-6F7303F9310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384925" y="4005064"/>
            <a:ext cx="5149850" cy="1895674"/>
          </a:xfrm>
          <a:prstGeom prst="rect">
            <a:avLst/>
          </a:prstGeom>
          <a:noFill/>
        </p:spPr>
        <p:txBody>
          <a:bodyPr/>
          <a:lstStyle>
            <a:lvl1pPr marL="0" indent="0" algn="l" defTabSz="914400" rtl="0" eaLnBrk="1" latinLnBrk="0" hangingPunct="1">
              <a:lnSpc>
                <a:spcPts val="18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lang="de-DE" sz="1000" b="1" kern="1200" dirty="0">
                <a:solidFill>
                  <a:schemeClr val="tx1"/>
                </a:solidFill>
                <a:latin typeface="+mn-lt"/>
                <a:ea typeface="GDVtype" panose="020F0003040202060204" pitchFamily="34" charset="0"/>
                <a:cs typeface="+mn-cs"/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BCF765A3-0A22-1ECD-8CFC-4982F1427FA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17703" y="1476777"/>
            <a:ext cx="10604635" cy="259200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lnSpc>
                <a:spcPct val="100000"/>
              </a:lnSpc>
              <a:defRPr sz="1800" b="0"/>
            </a:lvl1pPr>
          </a:lstStyle>
          <a:p>
            <a:pPr lvl="0"/>
            <a:r>
              <a:rPr lang="de-DE" dirty="0" err="1"/>
              <a:t>UnterÜberschrift</a:t>
            </a:r>
            <a:r>
              <a:rPr lang="de-DE" dirty="0"/>
              <a:t>, Arial, 18 pt</a:t>
            </a:r>
          </a:p>
          <a:p>
            <a:pPr lvl="0"/>
            <a:endParaRPr lang="de-DE" dirty="0"/>
          </a:p>
          <a:p>
            <a:pPr lvl="0"/>
            <a:endParaRPr lang="de-DE" dirty="0"/>
          </a:p>
        </p:txBody>
      </p:sp>
      <p:sp>
        <p:nvSpPr>
          <p:cNvPr id="10" name="Titel 18">
            <a:extLst>
              <a:ext uri="{FF2B5EF4-FFF2-40B4-BE49-F238E27FC236}">
                <a16:creationId xmlns:a16="http://schemas.microsoft.com/office/drawing/2014/main" id="{15B34808-E3F5-7BCD-E6AF-85B02A1C45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0647" y="854776"/>
            <a:ext cx="10605526" cy="558000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de-DE" dirty="0"/>
              <a:t>Überschrift, Arial bold, 24 pt</a:t>
            </a:r>
          </a:p>
        </p:txBody>
      </p:sp>
      <p:sp>
        <p:nvSpPr>
          <p:cNvPr id="13" name="Datumsplatzhalter 5">
            <a:extLst>
              <a:ext uri="{FF2B5EF4-FFF2-40B4-BE49-F238E27FC236}">
                <a16:creationId xmlns:a16="http://schemas.microsoft.com/office/drawing/2014/main" id="{22AE2859-CF52-3ADD-861F-8FC0D9582490}"/>
              </a:ext>
            </a:extLst>
          </p:cNvPr>
          <p:cNvSpPr>
            <a:spLocks noGrp="1"/>
          </p:cNvSpPr>
          <p:nvPr>
            <p:ph type="dt" sz="half" idx="21"/>
          </p:nvPr>
        </p:nvSpPr>
        <p:spPr>
          <a:xfrm>
            <a:off x="922197" y="6474195"/>
            <a:ext cx="625172" cy="123111"/>
          </a:xfrm>
        </p:spPr>
        <p:txBody>
          <a:bodyPr/>
          <a:lstStyle/>
          <a:p>
            <a:r>
              <a:rPr lang="de-DE"/>
              <a:t>06.11.2025</a:t>
            </a:r>
          </a:p>
        </p:txBody>
      </p:sp>
      <p:sp>
        <p:nvSpPr>
          <p:cNvPr id="16" name="Foliennummernplatzhalter 2">
            <a:extLst>
              <a:ext uri="{FF2B5EF4-FFF2-40B4-BE49-F238E27FC236}">
                <a16:creationId xmlns:a16="http://schemas.microsoft.com/office/drawing/2014/main" id="{2F4C86A3-32EC-4DEF-B682-4DC6892232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014" y="6469740"/>
            <a:ext cx="576324" cy="1224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lang="de-DE" sz="800" b="1" kern="1200" smtClean="0">
                <a:solidFill>
                  <a:schemeClr val="tx1"/>
                </a:solidFill>
                <a:latin typeface="Lucida Console" panose="020B0609040504020204" pitchFamily="49" charset="0"/>
                <a:ea typeface="GDVtype" panose="020F0003040202060204" pitchFamily="34" charset="0"/>
                <a:cs typeface="Courier New" panose="02070309020205020404" pitchFamily="49" charset="0"/>
              </a:defRPr>
            </a:lvl1pPr>
          </a:lstStyle>
          <a:p>
            <a:r>
              <a:rPr lang="de-DE" dirty="0"/>
              <a:t>S. </a:t>
            </a:r>
            <a:fld id="{0E09A3F0-FF3B-4076-9896-51BDFBF434A9}" type="slidenum">
              <a:rPr smtClean="0"/>
              <a:pPr/>
              <a:t>‹Nr.›</a:t>
            </a:fld>
            <a:endParaRPr dirty="0"/>
          </a:p>
        </p:txBody>
      </p:sp>
      <p:sp>
        <p:nvSpPr>
          <p:cNvPr id="17" name="Textplatzhalter 15">
            <a:extLst>
              <a:ext uri="{FF2B5EF4-FFF2-40B4-BE49-F238E27FC236}">
                <a16:creationId xmlns:a16="http://schemas.microsoft.com/office/drawing/2014/main" id="{C4B5EFEC-5420-45C3-927E-D1A1EF72838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22197" y="5900738"/>
            <a:ext cx="5452913" cy="320576"/>
          </a:xfrm>
        </p:spPr>
        <p:txBody>
          <a:bodyPr anchor="b" anchorCtr="0"/>
          <a:lstStyle>
            <a:lvl1pPr>
              <a:lnSpc>
                <a:spcPts val="1100"/>
              </a:lnSpc>
              <a:spcBef>
                <a:spcPts val="0"/>
              </a:spcBef>
              <a:spcAft>
                <a:spcPts val="0"/>
              </a:spcAft>
              <a:defRPr sz="800" b="0">
                <a:solidFill>
                  <a:schemeClr val="bg1">
                    <a:lumMod val="50000"/>
                  </a:schemeClr>
                </a:solidFill>
                <a:latin typeface="Lucida Console" panose="020B0609040504020204" pitchFamily="49" charset="0"/>
              </a:defRPr>
            </a:lvl1pPr>
          </a:lstStyle>
          <a:p>
            <a:pPr lvl="0"/>
            <a:r>
              <a:rPr lang="de-DE" dirty="0"/>
              <a:t>Quelle:</a:t>
            </a:r>
          </a:p>
        </p:txBody>
      </p:sp>
    </p:spTree>
    <p:extLst>
      <p:ext uri="{BB962C8B-B14F-4D97-AF65-F5344CB8AC3E}">
        <p14:creationId xmlns:p14="http://schemas.microsoft.com/office/powerpoint/2010/main" val="1228253281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Ü+UÜ+Text+Diag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platzhalter 8"/>
          <p:cNvSpPr>
            <a:spLocks noGrp="1"/>
          </p:cNvSpPr>
          <p:nvPr>
            <p:ph type="body" sz="quarter" idx="15" hasCustomPrompt="1"/>
          </p:nvPr>
        </p:nvSpPr>
        <p:spPr>
          <a:xfrm>
            <a:off x="912814" y="2205038"/>
            <a:ext cx="5184773" cy="3695700"/>
          </a:xfrm>
          <a:prstGeom prst="rect">
            <a:avLst/>
          </a:prstGeom>
        </p:spPr>
        <p:txBody>
          <a:bodyPr rIns="72000"/>
          <a:lstStyle>
            <a:lvl1pPr>
              <a:defRPr baseline="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spcBef>
                <a:spcPts val="600"/>
              </a:spcBef>
              <a:defRPr/>
            </a:lvl5pPr>
          </a:lstStyle>
          <a:p>
            <a:pPr lvl="0"/>
            <a:r>
              <a:rPr lang="de-DE" dirty="0"/>
              <a:t>Erste Ebene, Arial bold, 16 pt</a:t>
            </a:r>
          </a:p>
          <a:p>
            <a:pPr lvl="1"/>
            <a:r>
              <a:rPr lang="de-DE" dirty="0"/>
              <a:t>Zweite Ebene, Arial, 16 pt </a:t>
            </a:r>
          </a:p>
          <a:p>
            <a:pPr lvl="2"/>
            <a:r>
              <a:rPr lang="de-DE" dirty="0"/>
              <a:t>Dritte Ebene, Arial, 16 pt </a:t>
            </a:r>
          </a:p>
          <a:p>
            <a:pPr lvl="3"/>
            <a:r>
              <a:rPr lang="de-DE" dirty="0"/>
              <a:t>Vierte Ebene, Arial, 16 pt </a:t>
            </a:r>
          </a:p>
          <a:p>
            <a:pPr lvl="4"/>
            <a:r>
              <a:rPr lang="de-DE" dirty="0"/>
              <a:t>Fünfte Ebene, Arial bold, grün, 16 pt</a:t>
            </a:r>
          </a:p>
        </p:txBody>
      </p:sp>
      <p:sp>
        <p:nvSpPr>
          <p:cNvPr id="16" name="Diagrammplatzhalter 15"/>
          <p:cNvSpPr>
            <a:spLocks noGrp="1"/>
          </p:cNvSpPr>
          <p:nvPr>
            <p:ph type="chart" sz="quarter" idx="16"/>
          </p:nvPr>
        </p:nvSpPr>
        <p:spPr>
          <a:xfrm>
            <a:off x="6384925" y="2670466"/>
            <a:ext cx="5149850" cy="323027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ts val="18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lang="de-DE" sz="1000" b="1" kern="1200" dirty="0">
                <a:solidFill>
                  <a:schemeClr val="tx1"/>
                </a:solidFill>
                <a:latin typeface="+mn-lt"/>
                <a:ea typeface="GDVtype" panose="020F0003040202060204" pitchFamily="34" charset="0"/>
                <a:cs typeface="+mn-cs"/>
              </a:defRPr>
            </a:lvl1pPr>
          </a:lstStyle>
          <a:p>
            <a:r>
              <a:rPr lang="de-DE"/>
              <a:t>Diagramm durch Klicken auf Symbol hinzufügen</a:t>
            </a:r>
          </a:p>
        </p:txBody>
      </p:sp>
      <p:sp>
        <p:nvSpPr>
          <p:cNvPr id="17" name="Textplatzhalter 8"/>
          <p:cNvSpPr>
            <a:spLocks noGrp="1"/>
          </p:cNvSpPr>
          <p:nvPr>
            <p:ph type="body" sz="quarter" idx="17" hasCustomPrompt="1"/>
          </p:nvPr>
        </p:nvSpPr>
        <p:spPr>
          <a:xfrm>
            <a:off x="6384925" y="2205038"/>
            <a:ext cx="5149850" cy="396000"/>
          </a:xfrm>
          <a:prstGeom prst="rect">
            <a:avLst/>
          </a:prstGeom>
        </p:spPr>
        <p:txBody>
          <a:bodyPr lIns="0" rIns="0"/>
          <a:lstStyle>
            <a:lvl1pPr>
              <a:lnSpc>
                <a:spcPts val="1800"/>
              </a:lnSpc>
              <a:spcBef>
                <a:spcPts val="600"/>
              </a:spcBef>
              <a:spcAft>
                <a:spcPts val="600"/>
              </a:spcAft>
              <a:defRPr sz="1600" baseline="0">
                <a:solidFill>
                  <a:schemeClr val="tx1"/>
                </a:solidFill>
                <a:latin typeface="+mn-lt"/>
                <a:ea typeface="GDVtype" panose="020F0003040202060204" pitchFamily="34" charset="0"/>
              </a:defRPr>
            </a:lvl1pPr>
            <a:lvl2pPr>
              <a:defRPr sz="900" baseline="0">
                <a:latin typeface="+mj-lt"/>
              </a:defRPr>
            </a:lvl2pPr>
          </a:lstStyle>
          <a:p>
            <a:pPr lvl="0"/>
            <a:r>
              <a:rPr lang="de-DE" dirty="0"/>
              <a:t>Überschrift, Arial bold, 16 pt</a:t>
            </a: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22"/>
          </p:nvPr>
        </p:nvSpPr>
        <p:spPr>
          <a:xfrm>
            <a:off x="1878710" y="6470072"/>
            <a:ext cx="4496400" cy="123110"/>
          </a:xfrm>
          <a:prstGeom prst="rect">
            <a:avLst/>
          </a:prstGeom>
        </p:spPr>
        <p:txBody>
          <a:bodyPr/>
          <a:lstStyle/>
          <a:p>
            <a:r>
              <a:rPr lang="de-DE"/>
              <a:t>Anja Käfer-Rohrbach, GDV</a:t>
            </a:r>
            <a:endParaRPr lang="de-DE" dirty="0"/>
          </a:p>
        </p:txBody>
      </p:sp>
      <p:sp>
        <p:nvSpPr>
          <p:cNvPr id="11" name="Textplatzhalter 8">
            <a:extLst>
              <a:ext uri="{FF2B5EF4-FFF2-40B4-BE49-F238E27FC236}">
                <a16:creationId xmlns:a16="http://schemas.microsoft.com/office/drawing/2014/main" id="{B874CECB-105D-82B6-1B53-29801C4CAF8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17703" y="1476777"/>
            <a:ext cx="10604635" cy="259200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lnSpc>
                <a:spcPct val="100000"/>
              </a:lnSpc>
              <a:defRPr sz="1800" b="0"/>
            </a:lvl1pPr>
          </a:lstStyle>
          <a:p>
            <a:pPr lvl="0"/>
            <a:r>
              <a:rPr lang="de-DE" dirty="0" err="1"/>
              <a:t>UnterÜberschrift</a:t>
            </a:r>
            <a:r>
              <a:rPr lang="de-DE" dirty="0"/>
              <a:t>, Arial, 18 pt</a:t>
            </a:r>
          </a:p>
          <a:p>
            <a:pPr lvl="0"/>
            <a:endParaRPr lang="de-DE" dirty="0"/>
          </a:p>
          <a:p>
            <a:pPr lvl="0"/>
            <a:endParaRPr lang="de-DE" dirty="0"/>
          </a:p>
        </p:txBody>
      </p:sp>
      <p:sp>
        <p:nvSpPr>
          <p:cNvPr id="12" name="Titel 18">
            <a:extLst>
              <a:ext uri="{FF2B5EF4-FFF2-40B4-BE49-F238E27FC236}">
                <a16:creationId xmlns:a16="http://schemas.microsoft.com/office/drawing/2014/main" id="{2063FEC1-1E83-B6FD-E416-139F44CA82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0647" y="854776"/>
            <a:ext cx="10605526" cy="558000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de-DE" dirty="0"/>
              <a:t>Überschrift, Arial bold, 24 pt</a:t>
            </a:r>
          </a:p>
        </p:txBody>
      </p:sp>
      <p:sp>
        <p:nvSpPr>
          <p:cNvPr id="10" name="Datumsplatzhalter 5">
            <a:extLst>
              <a:ext uri="{FF2B5EF4-FFF2-40B4-BE49-F238E27FC236}">
                <a16:creationId xmlns:a16="http://schemas.microsoft.com/office/drawing/2014/main" id="{29DF5DAE-5F9F-3630-305D-EC0D400B5A86}"/>
              </a:ext>
            </a:extLst>
          </p:cNvPr>
          <p:cNvSpPr>
            <a:spLocks noGrp="1"/>
          </p:cNvSpPr>
          <p:nvPr>
            <p:ph type="dt" sz="half" idx="21"/>
          </p:nvPr>
        </p:nvSpPr>
        <p:spPr>
          <a:xfrm>
            <a:off x="922197" y="6474195"/>
            <a:ext cx="625172" cy="123111"/>
          </a:xfrm>
        </p:spPr>
        <p:txBody>
          <a:bodyPr/>
          <a:lstStyle/>
          <a:p>
            <a:r>
              <a:rPr lang="de-DE"/>
              <a:t>06.11.2025</a:t>
            </a:r>
          </a:p>
        </p:txBody>
      </p:sp>
      <p:sp>
        <p:nvSpPr>
          <p:cNvPr id="15" name="Foliennummernplatzhalter 2">
            <a:extLst>
              <a:ext uri="{FF2B5EF4-FFF2-40B4-BE49-F238E27FC236}">
                <a16:creationId xmlns:a16="http://schemas.microsoft.com/office/drawing/2014/main" id="{6A72C673-E4C3-48A8-B167-EB07408822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014" y="6469740"/>
            <a:ext cx="576324" cy="1224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lang="de-DE" sz="800" b="1" kern="1200" smtClean="0">
                <a:solidFill>
                  <a:schemeClr val="tx1"/>
                </a:solidFill>
                <a:latin typeface="Lucida Console" panose="020B0609040504020204" pitchFamily="49" charset="0"/>
                <a:ea typeface="GDVtype" panose="020F0003040202060204" pitchFamily="34" charset="0"/>
                <a:cs typeface="Courier New" panose="02070309020205020404" pitchFamily="49" charset="0"/>
              </a:defRPr>
            </a:lvl1pPr>
          </a:lstStyle>
          <a:p>
            <a:r>
              <a:rPr lang="de-DE" dirty="0"/>
              <a:t>S. </a:t>
            </a:r>
            <a:fld id="{0E09A3F0-FF3B-4076-9896-51BDFBF434A9}" type="slidenum">
              <a:rPr smtClean="0"/>
              <a:pPr/>
              <a:t>‹Nr.›</a:t>
            </a:fld>
            <a:endParaRPr dirty="0"/>
          </a:p>
        </p:txBody>
      </p:sp>
      <p:sp>
        <p:nvSpPr>
          <p:cNvPr id="18" name="Textplatzhalter 15">
            <a:extLst>
              <a:ext uri="{FF2B5EF4-FFF2-40B4-BE49-F238E27FC236}">
                <a16:creationId xmlns:a16="http://schemas.microsoft.com/office/drawing/2014/main" id="{FC771E85-4E8E-413E-A9B7-6CAA87E000F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22197" y="5900738"/>
            <a:ext cx="5452913" cy="320576"/>
          </a:xfrm>
        </p:spPr>
        <p:txBody>
          <a:bodyPr anchor="b" anchorCtr="0"/>
          <a:lstStyle>
            <a:lvl1pPr>
              <a:lnSpc>
                <a:spcPts val="1100"/>
              </a:lnSpc>
              <a:spcBef>
                <a:spcPts val="0"/>
              </a:spcBef>
              <a:spcAft>
                <a:spcPts val="0"/>
              </a:spcAft>
              <a:defRPr sz="800" b="0">
                <a:solidFill>
                  <a:schemeClr val="bg1">
                    <a:lumMod val="50000"/>
                  </a:schemeClr>
                </a:solidFill>
                <a:latin typeface="Lucida Console" panose="020B0609040504020204" pitchFamily="49" charset="0"/>
              </a:defRPr>
            </a:lvl1pPr>
          </a:lstStyle>
          <a:p>
            <a:pPr lvl="0"/>
            <a:r>
              <a:rPr lang="de-DE" dirty="0"/>
              <a:t>Quelle:</a:t>
            </a:r>
          </a:p>
        </p:txBody>
      </p:sp>
    </p:spTree>
    <p:extLst>
      <p:ext uri="{BB962C8B-B14F-4D97-AF65-F5344CB8AC3E}">
        <p14:creationId xmlns:p14="http://schemas.microsoft.com/office/powerpoint/2010/main" val="3044553929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Ü+UÜ+Diagr+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platzhalter 8"/>
          <p:cNvSpPr>
            <a:spLocks noGrp="1"/>
          </p:cNvSpPr>
          <p:nvPr>
            <p:ph type="body" sz="quarter" idx="15" hasCustomPrompt="1"/>
          </p:nvPr>
        </p:nvSpPr>
        <p:spPr>
          <a:xfrm>
            <a:off x="6384925" y="2205038"/>
            <a:ext cx="5149849" cy="3695700"/>
          </a:xfrm>
          <a:prstGeom prst="rect">
            <a:avLst/>
          </a:prstGeom>
        </p:spPr>
        <p:txBody>
          <a:bodyPr rIns="72000"/>
          <a:lstStyle>
            <a:lvl1pPr>
              <a:defRPr baseline="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spcBef>
                <a:spcPts val="600"/>
              </a:spcBef>
              <a:defRPr/>
            </a:lvl5pPr>
          </a:lstStyle>
          <a:p>
            <a:pPr lvl="0"/>
            <a:r>
              <a:rPr lang="de-DE" dirty="0"/>
              <a:t>Erste Ebene, Arial bold, 16 pt</a:t>
            </a:r>
          </a:p>
          <a:p>
            <a:pPr lvl="1"/>
            <a:r>
              <a:rPr lang="de-DE" dirty="0"/>
              <a:t>Zweite Ebene, Arial, 16 pt </a:t>
            </a:r>
          </a:p>
          <a:p>
            <a:pPr lvl="2"/>
            <a:r>
              <a:rPr lang="de-DE" dirty="0"/>
              <a:t>Dritte Ebene, Arial, 16 pt </a:t>
            </a:r>
          </a:p>
          <a:p>
            <a:pPr lvl="3"/>
            <a:r>
              <a:rPr lang="de-DE" dirty="0"/>
              <a:t>Vierte Ebene, Arial, 16 pt </a:t>
            </a:r>
          </a:p>
          <a:p>
            <a:pPr lvl="4"/>
            <a:r>
              <a:rPr lang="de-DE" dirty="0"/>
              <a:t>Fünfte Ebene, Arial bold, grün, 16 pt</a:t>
            </a:r>
          </a:p>
        </p:txBody>
      </p:sp>
      <p:sp>
        <p:nvSpPr>
          <p:cNvPr id="16" name="Diagrammplatzhalter 15"/>
          <p:cNvSpPr>
            <a:spLocks noGrp="1"/>
          </p:cNvSpPr>
          <p:nvPr>
            <p:ph type="chart" sz="quarter" idx="16"/>
          </p:nvPr>
        </p:nvSpPr>
        <p:spPr>
          <a:xfrm>
            <a:off x="917543" y="2708920"/>
            <a:ext cx="5180045" cy="319181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ts val="18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lang="de-DE" sz="1000" b="1" kern="1200" dirty="0">
                <a:solidFill>
                  <a:schemeClr val="tx1"/>
                </a:solidFill>
                <a:latin typeface="+mn-lt"/>
                <a:ea typeface="GDVtype" panose="020F0003040202060204" pitchFamily="34" charset="0"/>
                <a:cs typeface="+mn-cs"/>
              </a:defRPr>
            </a:lvl1pPr>
          </a:lstStyle>
          <a:p>
            <a:r>
              <a:rPr lang="de-DE"/>
              <a:t>Diagramm durch Klicken auf Symbol hinzufügen</a:t>
            </a:r>
          </a:p>
        </p:txBody>
      </p:sp>
      <p:sp>
        <p:nvSpPr>
          <p:cNvPr id="17" name="Textplatzhalter 8"/>
          <p:cNvSpPr>
            <a:spLocks noGrp="1"/>
          </p:cNvSpPr>
          <p:nvPr>
            <p:ph type="body" sz="quarter" idx="17" hasCustomPrompt="1"/>
          </p:nvPr>
        </p:nvSpPr>
        <p:spPr>
          <a:xfrm>
            <a:off x="930122" y="2205038"/>
            <a:ext cx="5167877" cy="430987"/>
          </a:xfrm>
          <a:prstGeom prst="rect">
            <a:avLst/>
          </a:prstGeom>
        </p:spPr>
        <p:txBody>
          <a:bodyPr lIns="0" rIns="0"/>
          <a:lstStyle>
            <a:lvl1pPr>
              <a:lnSpc>
                <a:spcPts val="1800"/>
              </a:lnSpc>
              <a:spcBef>
                <a:spcPts val="600"/>
              </a:spcBef>
              <a:spcAft>
                <a:spcPts val="600"/>
              </a:spcAft>
              <a:defRPr sz="1600" baseline="0">
                <a:solidFill>
                  <a:schemeClr val="tx1"/>
                </a:solidFill>
                <a:latin typeface="+mn-lt"/>
                <a:ea typeface="GDVtype" panose="020F0003040202060204" pitchFamily="34" charset="0"/>
              </a:defRPr>
            </a:lvl1pPr>
            <a:lvl2pPr>
              <a:defRPr sz="900" baseline="0">
                <a:latin typeface="+mj-lt"/>
              </a:defRPr>
            </a:lvl2pPr>
          </a:lstStyle>
          <a:p>
            <a:pPr lvl="0"/>
            <a:r>
              <a:rPr lang="de-DE" dirty="0"/>
              <a:t>Überschrift, Arial bold, 16 pt</a:t>
            </a: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22"/>
          </p:nvPr>
        </p:nvSpPr>
        <p:spPr>
          <a:xfrm>
            <a:off x="1878710" y="6470072"/>
            <a:ext cx="4496400" cy="123110"/>
          </a:xfrm>
          <a:prstGeom prst="rect">
            <a:avLst/>
          </a:prstGeom>
        </p:spPr>
        <p:txBody>
          <a:bodyPr/>
          <a:lstStyle/>
          <a:p>
            <a:r>
              <a:rPr lang="de-DE"/>
              <a:t>Anja Käfer-Rohrbach, GDV</a:t>
            </a:r>
            <a:endParaRPr lang="de-DE" dirty="0"/>
          </a:p>
        </p:txBody>
      </p:sp>
      <p:sp>
        <p:nvSpPr>
          <p:cNvPr id="11" name="Textplatzhalter 8">
            <a:extLst>
              <a:ext uri="{FF2B5EF4-FFF2-40B4-BE49-F238E27FC236}">
                <a16:creationId xmlns:a16="http://schemas.microsoft.com/office/drawing/2014/main" id="{03F238D5-9786-DB08-0202-BF3567386FA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17703" y="1476777"/>
            <a:ext cx="10604635" cy="259200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lnSpc>
                <a:spcPct val="100000"/>
              </a:lnSpc>
              <a:defRPr sz="1800" b="0"/>
            </a:lvl1pPr>
          </a:lstStyle>
          <a:p>
            <a:pPr lvl="0"/>
            <a:r>
              <a:rPr lang="de-DE" err="1"/>
              <a:t>UnterÜberschrift</a:t>
            </a:r>
            <a:r>
              <a:rPr lang="de-DE"/>
              <a:t>, Arial, 18 </a:t>
            </a:r>
            <a:r>
              <a:rPr lang="de-DE" err="1"/>
              <a:t>pt</a:t>
            </a:r>
            <a:endParaRPr lang="de-DE"/>
          </a:p>
        </p:txBody>
      </p:sp>
      <p:sp>
        <p:nvSpPr>
          <p:cNvPr id="12" name="Titel 18">
            <a:extLst>
              <a:ext uri="{FF2B5EF4-FFF2-40B4-BE49-F238E27FC236}">
                <a16:creationId xmlns:a16="http://schemas.microsoft.com/office/drawing/2014/main" id="{79A61FD3-5C9C-EDD7-35B3-5F0FCC8A7C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0647" y="854776"/>
            <a:ext cx="10605526" cy="558000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de-DE" dirty="0"/>
              <a:t>Überschrift, Arial bold, 24 pt</a:t>
            </a:r>
          </a:p>
        </p:txBody>
      </p:sp>
      <p:sp>
        <p:nvSpPr>
          <p:cNvPr id="10" name="Datumsplatzhalter 5">
            <a:extLst>
              <a:ext uri="{FF2B5EF4-FFF2-40B4-BE49-F238E27FC236}">
                <a16:creationId xmlns:a16="http://schemas.microsoft.com/office/drawing/2014/main" id="{E177D344-324F-0F45-38C7-7DAA4382F57A}"/>
              </a:ext>
            </a:extLst>
          </p:cNvPr>
          <p:cNvSpPr>
            <a:spLocks noGrp="1"/>
          </p:cNvSpPr>
          <p:nvPr>
            <p:ph type="dt" sz="half" idx="21"/>
          </p:nvPr>
        </p:nvSpPr>
        <p:spPr>
          <a:xfrm>
            <a:off x="922197" y="6474195"/>
            <a:ext cx="625172" cy="123111"/>
          </a:xfrm>
        </p:spPr>
        <p:txBody>
          <a:bodyPr/>
          <a:lstStyle/>
          <a:p>
            <a:r>
              <a:rPr lang="de-DE"/>
              <a:t>06.11.2025</a:t>
            </a:r>
          </a:p>
        </p:txBody>
      </p:sp>
      <p:sp>
        <p:nvSpPr>
          <p:cNvPr id="15" name="Foliennummernplatzhalter 2">
            <a:extLst>
              <a:ext uri="{FF2B5EF4-FFF2-40B4-BE49-F238E27FC236}">
                <a16:creationId xmlns:a16="http://schemas.microsoft.com/office/drawing/2014/main" id="{FEBED4E4-07C6-4C0B-A7E6-4D244A8432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014" y="6469740"/>
            <a:ext cx="576324" cy="1224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lang="de-DE" sz="800" b="1" kern="1200" smtClean="0">
                <a:solidFill>
                  <a:schemeClr val="tx1"/>
                </a:solidFill>
                <a:latin typeface="Lucida Console" panose="020B0609040504020204" pitchFamily="49" charset="0"/>
                <a:ea typeface="GDVtype" panose="020F0003040202060204" pitchFamily="34" charset="0"/>
                <a:cs typeface="Courier New" panose="02070309020205020404" pitchFamily="49" charset="0"/>
              </a:defRPr>
            </a:lvl1pPr>
          </a:lstStyle>
          <a:p>
            <a:r>
              <a:rPr lang="de-DE" dirty="0"/>
              <a:t>S. </a:t>
            </a:r>
            <a:fld id="{0E09A3F0-FF3B-4076-9896-51BDFBF434A9}" type="slidenum">
              <a:rPr smtClean="0"/>
              <a:pPr/>
              <a:t>‹Nr.›</a:t>
            </a:fld>
            <a:endParaRPr dirty="0"/>
          </a:p>
        </p:txBody>
      </p:sp>
      <p:sp>
        <p:nvSpPr>
          <p:cNvPr id="18" name="Textplatzhalter 15">
            <a:extLst>
              <a:ext uri="{FF2B5EF4-FFF2-40B4-BE49-F238E27FC236}">
                <a16:creationId xmlns:a16="http://schemas.microsoft.com/office/drawing/2014/main" id="{C18A5BDB-8480-4B2E-9632-E2982081A21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22197" y="5900738"/>
            <a:ext cx="5452913" cy="320576"/>
          </a:xfrm>
        </p:spPr>
        <p:txBody>
          <a:bodyPr anchor="b" anchorCtr="0"/>
          <a:lstStyle>
            <a:lvl1pPr>
              <a:lnSpc>
                <a:spcPts val="1100"/>
              </a:lnSpc>
              <a:spcBef>
                <a:spcPts val="0"/>
              </a:spcBef>
              <a:spcAft>
                <a:spcPts val="0"/>
              </a:spcAft>
              <a:defRPr sz="800" b="0">
                <a:solidFill>
                  <a:schemeClr val="bg1">
                    <a:lumMod val="50000"/>
                  </a:schemeClr>
                </a:solidFill>
                <a:latin typeface="Lucida Console" panose="020B0609040504020204" pitchFamily="49" charset="0"/>
              </a:defRPr>
            </a:lvl1pPr>
          </a:lstStyle>
          <a:p>
            <a:pPr lvl="0"/>
            <a:r>
              <a:rPr lang="de-DE" dirty="0"/>
              <a:t>Quelle:</a:t>
            </a:r>
          </a:p>
        </p:txBody>
      </p:sp>
    </p:spTree>
    <p:extLst>
      <p:ext uri="{BB962C8B-B14F-4D97-AF65-F5344CB8AC3E}">
        <p14:creationId xmlns:p14="http://schemas.microsoft.com/office/powerpoint/2010/main" val="4017079882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Ü+UÜ+2-Diag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ußzeilenplatzhalter 4"/>
          <p:cNvSpPr>
            <a:spLocks noGrp="1"/>
          </p:cNvSpPr>
          <p:nvPr>
            <p:ph type="ftr" sz="quarter" idx="23"/>
          </p:nvPr>
        </p:nvSpPr>
        <p:spPr>
          <a:xfrm>
            <a:off x="1878710" y="6470072"/>
            <a:ext cx="4496400" cy="123110"/>
          </a:xfrm>
          <a:prstGeom prst="rect">
            <a:avLst/>
          </a:prstGeom>
        </p:spPr>
        <p:txBody>
          <a:bodyPr/>
          <a:lstStyle/>
          <a:p>
            <a:r>
              <a:rPr lang="de-DE"/>
              <a:t>Anja Käfer-Rohrbach, GDV</a:t>
            </a:r>
            <a:endParaRPr lang="de-DE" dirty="0"/>
          </a:p>
        </p:txBody>
      </p:sp>
      <p:sp>
        <p:nvSpPr>
          <p:cNvPr id="12" name="Diagrammplatzhalter 15">
            <a:extLst>
              <a:ext uri="{FF2B5EF4-FFF2-40B4-BE49-F238E27FC236}">
                <a16:creationId xmlns:a16="http://schemas.microsoft.com/office/drawing/2014/main" id="{EFCF364E-FD72-9090-30AE-294E520E35C5}"/>
              </a:ext>
            </a:extLst>
          </p:cNvPr>
          <p:cNvSpPr>
            <a:spLocks noGrp="1"/>
          </p:cNvSpPr>
          <p:nvPr>
            <p:ph type="chart" sz="quarter" idx="16"/>
          </p:nvPr>
        </p:nvSpPr>
        <p:spPr>
          <a:xfrm>
            <a:off x="929709" y="2708919"/>
            <a:ext cx="5167877" cy="319181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ts val="18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lang="de-DE" sz="1000" b="1" kern="1200" dirty="0">
                <a:solidFill>
                  <a:schemeClr val="tx1"/>
                </a:solidFill>
                <a:latin typeface="+mn-lt"/>
                <a:ea typeface="GDVtype" panose="020F0003040202060204" pitchFamily="34" charset="0"/>
                <a:cs typeface="+mn-cs"/>
              </a:defRPr>
            </a:lvl1pPr>
          </a:lstStyle>
          <a:p>
            <a:r>
              <a:rPr lang="de-DE"/>
              <a:t>Diagramm durch Klicken auf Symbol hinzufügen</a:t>
            </a:r>
          </a:p>
        </p:txBody>
      </p:sp>
      <p:sp>
        <p:nvSpPr>
          <p:cNvPr id="18" name="Diagrammplatzhalter 15">
            <a:extLst>
              <a:ext uri="{FF2B5EF4-FFF2-40B4-BE49-F238E27FC236}">
                <a16:creationId xmlns:a16="http://schemas.microsoft.com/office/drawing/2014/main" id="{2CF9175E-577B-829A-26F8-4D7F388F4C14}"/>
              </a:ext>
            </a:extLst>
          </p:cNvPr>
          <p:cNvSpPr>
            <a:spLocks noGrp="1"/>
          </p:cNvSpPr>
          <p:nvPr>
            <p:ph type="chart" sz="quarter" idx="24"/>
          </p:nvPr>
        </p:nvSpPr>
        <p:spPr>
          <a:xfrm>
            <a:off x="6384925" y="2708920"/>
            <a:ext cx="5149850" cy="319181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ts val="18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lang="de-DE" sz="1000" b="1" kern="1200" dirty="0">
                <a:solidFill>
                  <a:schemeClr val="tx1"/>
                </a:solidFill>
                <a:latin typeface="+mn-lt"/>
                <a:ea typeface="GDVtype" panose="020F0003040202060204" pitchFamily="34" charset="0"/>
                <a:cs typeface="+mn-cs"/>
              </a:defRPr>
            </a:lvl1pPr>
          </a:lstStyle>
          <a:p>
            <a:r>
              <a:rPr lang="de-DE"/>
              <a:t>Diagramm durch Klicken auf Symbol hinzufügen</a:t>
            </a:r>
          </a:p>
        </p:txBody>
      </p:sp>
      <p:sp>
        <p:nvSpPr>
          <p:cNvPr id="19" name="Textplatzhalter 8">
            <a:extLst>
              <a:ext uri="{FF2B5EF4-FFF2-40B4-BE49-F238E27FC236}">
                <a16:creationId xmlns:a16="http://schemas.microsoft.com/office/drawing/2014/main" id="{6CC220E0-6420-6077-DE82-EEABBBF2FDB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396916" y="2205038"/>
            <a:ext cx="5137752" cy="430987"/>
          </a:xfrm>
          <a:prstGeom prst="rect">
            <a:avLst/>
          </a:prstGeom>
        </p:spPr>
        <p:txBody>
          <a:bodyPr lIns="0" rIns="0"/>
          <a:lstStyle>
            <a:lvl1pPr>
              <a:lnSpc>
                <a:spcPts val="1800"/>
              </a:lnSpc>
              <a:spcBef>
                <a:spcPts val="600"/>
              </a:spcBef>
              <a:spcAft>
                <a:spcPts val="600"/>
              </a:spcAft>
              <a:defRPr sz="1600" baseline="0">
                <a:solidFill>
                  <a:schemeClr val="tx1"/>
                </a:solidFill>
                <a:latin typeface="+mn-lt"/>
                <a:ea typeface="GDVtype" panose="020F0003040202060204" pitchFamily="34" charset="0"/>
              </a:defRPr>
            </a:lvl1pPr>
            <a:lvl2pPr>
              <a:defRPr sz="900" baseline="0">
                <a:latin typeface="+mj-lt"/>
              </a:defRPr>
            </a:lvl2pPr>
          </a:lstStyle>
          <a:p>
            <a:pPr lvl="0"/>
            <a:r>
              <a:rPr lang="de-DE" dirty="0"/>
              <a:t>Überschrift, Arial bold, 16 pt</a:t>
            </a:r>
          </a:p>
        </p:txBody>
      </p:sp>
      <p:sp>
        <p:nvSpPr>
          <p:cNvPr id="11" name="Textplatzhalter 8">
            <a:extLst>
              <a:ext uri="{FF2B5EF4-FFF2-40B4-BE49-F238E27FC236}">
                <a16:creationId xmlns:a16="http://schemas.microsoft.com/office/drawing/2014/main" id="{31D475AD-28B1-5C58-8936-48EF8080612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30122" y="2205038"/>
            <a:ext cx="5167877" cy="430987"/>
          </a:xfrm>
          <a:prstGeom prst="rect">
            <a:avLst/>
          </a:prstGeom>
        </p:spPr>
        <p:txBody>
          <a:bodyPr lIns="0" rIns="0"/>
          <a:lstStyle>
            <a:lvl1pPr>
              <a:lnSpc>
                <a:spcPts val="1800"/>
              </a:lnSpc>
              <a:spcBef>
                <a:spcPts val="600"/>
              </a:spcBef>
              <a:spcAft>
                <a:spcPts val="600"/>
              </a:spcAft>
              <a:defRPr sz="1600" baseline="0">
                <a:solidFill>
                  <a:schemeClr val="tx1"/>
                </a:solidFill>
                <a:latin typeface="+mn-lt"/>
                <a:ea typeface="GDVtype" panose="020F0003040202060204" pitchFamily="34" charset="0"/>
              </a:defRPr>
            </a:lvl1pPr>
            <a:lvl2pPr>
              <a:defRPr sz="900" baseline="0">
                <a:latin typeface="+mj-lt"/>
              </a:defRPr>
            </a:lvl2pPr>
          </a:lstStyle>
          <a:p>
            <a:pPr lvl="0"/>
            <a:r>
              <a:rPr lang="de-DE" dirty="0"/>
              <a:t>Überschrift, Arial bold, 16 pt</a:t>
            </a:r>
          </a:p>
        </p:txBody>
      </p:sp>
      <p:sp>
        <p:nvSpPr>
          <p:cNvPr id="13" name="Textplatzhalter 8">
            <a:extLst>
              <a:ext uri="{FF2B5EF4-FFF2-40B4-BE49-F238E27FC236}">
                <a16:creationId xmlns:a16="http://schemas.microsoft.com/office/drawing/2014/main" id="{1C338889-334F-3CFB-0125-0DAA041AD06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17703" y="1476777"/>
            <a:ext cx="10604635" cy="259200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lnSpc>
                <a:spcPct val="100000"/>
              </a:lnSpc>
              <a:defRPr sz="1800" b="0"/>
            </a:lvl1pPr>
          </a:lstStyle>
          <a:p>
            <a:pPr lvl="0"/>
            <a:r>
              <a:rPr lang="de-DE" dirty="0"/>
              <a:t>UnterÜberschrift, Arial, 18 pt</a:t>
            </a:r>
          </a:p>
        </p:txBody>
      </p:sp>
      <p:sp>
        <p:nvSpPr>
          <p:cNvPr id="15" name="Titel 18">
            <a:extLst>
              <a:ext uri="{FF2B5EF4-FFF2-40B4-BE49-F238E27FC236}">
                <a16:creationId xmlns:a16="http://schemas.microsoft.com/office/drawing/2014/main" id="{7E3A84D8-438D-BB9E-A2B6-512968330E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0647" y="854776"/>
            <a:ext cx="10605526" cy="558000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de-DE" dirty="0"/>
              <a:t>Überschrift, Arial bold, 24 pt</a:t>
            </a:r>
          </a:p>
        </p:txBody>
      </p:sp>
      <p:sp>
        <p:nvSpPr>
          <p:cNvPr id="10" name="Datumsplatzhalter 5">
            <a:extLst>
              <a:ext uri="{FF2B5EF4-FFF2-40B4-BE49-F238E27FC236}">
                <a16:creationId xmlns:a16="http://schemas.microsoft.com/office/drawing/2014/main" id="{DA98DD6C-E69B-7ACC-1BA2-ADB81C80F40E}"/>
              </a:ext>
            </a:extLst>
          </p:cNvPr>
          <p:cNvSpPr>
            <a:spLocks noGrp="1"/>
          </p:cNvSpPr>
          <p:nvPr>
            <p:ph type="dt" sz="half" idx="21"/>
          </p:nvPr>
        </p:nvSpPr>
        <p:spPr>
          <a:xfrm>
            <a:off x="922197" y="6474195"/>
            <a:ext cx="625172" cy="123111"/>
          </a:xfrm>
        </p:spPr>
        <p:txBody>
          <a:bodyPr/>
          <a:lstStyle/>
          <a:p>
            <a:r>
              <a:rPr lang="de-DE"/>
              <a:t>06.11.2025</a:t>
            </a:r>
          </a:p>
        </p:txBody>
      </p:sp>
      <p:sp>
        <p:nvSpPr>
          <p:cNvPr id="17" name="Foliennummernplatzhalter 2">
            <a:extLst>
              <a:ext uri="{FF2B5EF4-FFF2-40B4-BE49-F238E27FC236}">
                <a16:creationId xmlns:a16="http://schemas.microsoft.com/office/drawing/2014/main" id="{909DD149-30BB-46AD-B57B-DFB72DFD21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014" y="6469740"/>
            <a:ext cx="576324" cy="1224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lang="de-DE" sz="800" b="1" kern="1200" smtClean="0">
                <a:solidFill>
                  <a:schemeClr val="tx1"/>
                </a:solidFill>
                <a:latin typeface="Lucida Console" panose="020B0609040504020204" pitchFamily="49" charset="0"/>
                <a:ea typeface="GDVtype" panose="020F0003040202060204" pitchFamily="34" charset="0"/>
                <a:cs typeface="Courier New" panose="02070309020205020404" pitchFamily="49" charset="0"/>
              </a:defRPr>
            </a:lvl1pPr>
          </a:lstStyle>
          <a:p>
            <a:r>
              <a:rPr lang="de-DE" dirty="0"/>
              <a:t>S. </a:t>
            </a:r>
            <a:fld id="{0E09A3F0-FF3B-4076-9896-51BDFBF434A9}" type="slidenum">
              <a:rPr smtClean="0"/>
              <a:pPr/>
              <a:t>‹Nr.›</a:t>
            </a:fld>
            <a:endParaRPr dirty="0"/>
          </a:p>
        </p:txBody>
      </p:sp>
      <p:sp>
        <p:nvSpPr>
          <p:cNvPr id="20" name="Textplatzhalter 15">
            <a:extLst>
              <a:ext uri="{FF2B5EF4-FFF2-40B4-BE49-F238E27FC236}">
                <a16:creationId xmlns:a16="http://schemas.microsoft.com/office/drawing/2014/main" id="{340EC92E-C687-4FDA-910B-34627AFE8EE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22197" y="5900738"/>
            <a:ext cx="5452913" cy="320576"/>
          </a:xfrm>
        </p:spPr>
        <p:txBody>
          <a:bodyPr anchor="b" anchorCtr="0"/>
          <a:lstStyle>
            <a:lvl1pPr>
              <a:lnSpc>
                <a:spcPts val="1100"/>
              </a:lnSpc>
              <a:spcBef>
                <a:spcPts val="0"/>
              </a:spcBef>
              <a:spcAft>
                <a:spcPts val="0"/>
              </a:spcAft>
              <a:defRPr sz="800" b="0">
                <a:solidFill>
                  <a:schemeClr val="bg1">
                    <a:lumMod val="50000"/>
                  </a:schemeClr>
                </a:solidFill>
                <a:latin typeface="Lucida Console" panose="020B0609040504020204" pitchFamily="49" charset="0"/>
              </a:defRPr>
            </a:lvl1pPr>
          </a:lstStyle>
          <a:p>
            <a:pPr lvl="0"/>
            <a:r>
              <a:rPr lang="de-DE" dirty="0"/>
              <a:t>Quelle:</a:t>
            </a:r>
          </a:p>
        </p:txBody>
      </p:sp>
    </p:spTree>
    <p:extLst>
      <p:ext uri="{BB962C8B-B14F-4D97-AF65-F5344CB8AC3E}">
        <p14:creationId xmlns:p14="http://schemas.microsoft.com/office/powerpoint/2010/main" val="1244915495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Ü+UÜ+3-Diag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iagrammplatzhalter 8"/>
          <p:cNvSpPr>
            <a:spLocks noGrp="1"/>
          </p:cNvSpPr>
          <p:nvPr>
            <p:ph type="chart" sz="quarter" idx="17"/>
          </p:nvPr>
        </p:nvSpPr>
        <p:spPr>
          <a:xfrm>
            <a:off x="914400" y="2708920"/>
            <a:ext cx="3354326" cy="319181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ts val="18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lang="de-DE" sz="1000" b="1" kern="1200" dirty="0">
                <a:solidFill>
                  <a:schemeClr val="tx1"/>
                </a:solidFill>
                <a:latin typeface="+mn-lt"/>
                <a:ea typeface="GDVtype" panose="020F0003040202060204" pitchFamily="34" charset="0"/>
                <a:cs typeface="+mn-cs"/>
              </a:defRPr>
            </a:lvl1pPr>
          </a:lstStyle>
          <a:p>
            <a:r>
              <a:rPr lang="de-DE"/>
              <a:t>Diagramm durch Klicken auf Symbol hinzufügen</a:t>
            </a:r>
          </a:p>
        </p:txBody>
      </p:sp>
      <p:sp>
        <p:nvSpPr>
          <p:cNvPr id="11" name="Diagrammplatzhalter 8"/>
          <p:cNvSpPr>
            <a:spLocks noGrp="1"/>
          </p:cNvSpPr>
          <p:nvPr>
            <p:ph type="chart" sz="quarter" idx="18"/>
          </p:nvPr>
        </p:nvSpPr>
        <p:spPr>
          <a:xfrm>
            <a:off x="4553486" y="2708921"/>
            <a:ext cx="3332910" cy="319181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ts val="18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lang="de-DE" sz="1000" b="1" kern="1200" dirty="0">
                <a:solidFill>
                  <a:schemeClr val="tx1"/>
                </a:solidFill>
                <a:latin typeface="+mn-lt"/>
                <a:ea typeface="GDVtype" panose="020F0003040202060204" pitchFamily="34" charset="0"/>
                <a:cs typeface="+mn-cs"/>
              </a:defRPr>
            </a:lvl1pPr>
          </a:lstStyle>
          <a:p>
            <a:r>
              <a:rPr lang="de-DE"/>
              <a:t>Diagramm durch Klicken auf Symbol hinzufügen</a:t>
            </a:r>
          </a:p>
        </p:txBody>
      </p:sp>
      <p:sp>
        <p:nvSpPr>
          <p:cNvPr id="13" name="Diagrammplatzhalter 8"/>
          <p:cNvSpPr>
            <a:spLocks noGrp="1"/>
          </p:cNvSpPr>
          <p:nvPr>
            <p:ph type="chart" sz="quarter" idx="19"/>
          </p:nvPr>
        </p:nvSpPr>
        <p:spPr>
          <a:xfrm>
            <a:off x="8189428" y="2708920"/>
            <a:ext cx="3332910" cy="319181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ts val="18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lang="de-DE" sz="1000" b="1" kern="1200" dirty="0">
                <a:solidFill>
                  <a:schemeClr val="tx1"/>
                </a:solidFill>
                <a:latin typeface="+mn-lt"/>
                <a:ea typeface="GDVtype" panose="020F0003040202060204" pitchFamily="34" charset="0"/>
                <a:cs typeface="+mn-cs"/>
              </a:defRPr>
            </a:lvl1pPr>
          </a:lstStyle>
          <a:p>
            <a:r>
              <a:rPr lang="de-DE"/>
              <a:t>Diagramm durch Klicken auf Symbol hinzufügen</a:t>
            </a:r>
          </a:p>
        </p:txBody>
      </p:sp>
      <p:sp>
        <p:nvSpPr>
          <p:cNvPr id="16" name="Textplatzhalter 8"/>
          <p:cNvSpPr>
            <a:spLocks noGrp="1"/>
          </p:cNvSpPr>
          <p:nvPr>
            <p:ph type="body" sz="quarter" idx="20" hasCustomPrompt="1"/>
          </p:nvPr>
        </p:nvSpPr>
        <p:spPr>
          <a:xfrm>
            <a:off x="922197" y="2220995"/>
            <a:ext cx="3346529" cy="396000"/>
          </a:xfrm>
          <a:prstGeom prst="rect">
            <a:avLst/>
          </a:prstGeom>
        </p:spPr>
        <p:txBody>
          <a:bodyPr rIns="36000"/>
          <a:lstStyle>
            <a:lvl1pPr>
              <a:lnSpc>
                <a:spcPts val="1800"/>
              </a:lnSpc>
              <a:spcBef>
                <a:spcPts val="600"/>
              </a:spcBef>
              <a:spcAft>
                <a:spcPts val="600"/>
              </a:spcAft>
              <a:defRPr sz="1600" baseline="0">
                <a:solidFill>
                  <a:schemeClr val="tx1"/>
                </a:solidFill>
                <a:latin typeface="+mn-lt"/>
                <a:ea typeface="GDVtype" panose="020F0003040202060204" pitchFamily="34" charset="0"/>
              </a:defRPr>
            </a:lvl1pPr>
            <a:lvl2pPr>
              <a:defRPr sz="900" baseline="0">
                <a:latin typeface="+mj-lt"/>
              </a:defRPr>
            </a:lvl2pPr>
          </a:lstStyle>
          <a:p>
            <a:pPr lvl="0"/>
            <a:r>
              <a:rPr lang="de-DE" dirty="0"/>
              <a:t>Ü, Arial bold, 16 pt</a:t>
            </a:r>
          </a:p>
        </p:txBody>
      </p:sp>
      <p:sp>
        <p:nvSpPr>
          <p:cNvPr id="17" name="Textplatzhalter 8"/>
          <p:cNvSpPr>
            <a:spLocks noGrp="1"/>
          </p:cNvSpPr>
          <p:nvPr>
            <p:ph type="body" sz="quarter" idx="21" hasCustomPrompt="1"/>
          </p:nvPr>
        </p:nvSpPr>
        <p:spPr>
          <a:xfrm>
            <a:off x="4553486" y="2220995"/>
            <a:ext cx="3302666" cy="396000"/>
          </a:xfrm>
          <a:prstGeom prst="rect">
            <a:avLst/>
          </a:prstGeom>
        </p:spPr>
        <p:txBody>
          <a:bodyPr rIns="36000"/>
          <a:lstStyle>
            <a:lvl1pPr>
              <a:lnSpc>
                <a:spcPts val="1800"/>
              </a:lnSpc>
              <a:spcBef>
                <a:spcPts val="600"/>
              </a:spcBef>
              <a:spcAft>
                <a:spcPts val="600"/>
              </a:spcAft>
              <a:defRPr sz="1600" baseline="0">
                <a:solidFill>
                  <a:schemeClr val="tx1"/>
                </a:solidFill>
                <a:latin typeface="+mn-lt"/>
                <a:ea typeface="GDVtype" panose="020F0003040202060204" pitchFamily="34" charset="0"/>
              </a:defRPr>
            </a:lvl1pPr>
            <a:lvl2pPr>
              <a:defRPr sz="900" baseline="0">
                <a:latin typeface="+mj-lt"/>
              </a:defRPr>
            </a:lvl2pPr>
          </a:lstStyle>
          <a:p>
            <a:pPr lvl="0"/>
            <a:r>
              <a:rPr lang="de-DE" dirty="0"/>
              <a:t>Ü, Arial bold, 16 pt</a:t>
            </a:r>
          </a:p>
        </p:txBody>
      </p:sp>
      <p:sp>
        <p:nvSpPr>
          <p:cNvPr id="18" name="Textplatzhalter 8"/>
          <p:cNvSpPr>
            <a:spLocks noGrp="1"/>
          </p:cNvSpPr>
          <p:nvPr>
            <p:ph type="body" sz="quarter" idx="22" hasCustomPrompt="1"/>
          </p:nvPr>
        </p:nvSpPr>
        <p:spPr>
          <a:xfrm>
            <a:off x="8189428" y="2220995"/>
            <a:ext cx="3336746" cy="396000"/>
          </a:xfrm>
          <a:prstGeom prst="rect">
            <a:avLst/>
          </a:prstGeom>
        </p:spPr>
        <p:txBody>
          <a:bodyPr rIns="36000"/>
          <a:lstStyle>
            <a:lvl1pPr>
              <a:lnSpc>
                <a:spcPts val="1800"/>
              </a:lnSpc>
              <a:spcBef>
                <a:spcPts val="600"/>
              </a:spcBef>
              <a:spcAft>
                <a:spcPts val="600"/>
              </a:spcAft>
              <a:defRPr sz="1600" baseline="0">
                <a:solidFill>
                  <a:schemeClr val="tx1"/>
                </a:solidFill>
                <a:latin typeface="+mn-lt"/>
                <a:ea typeface="GDVtype" panose="020F0003040202060204" pitchFamily="34" charset="0"/>
              </a:defRPr>
            </a:lvl1pPr>
            <a:lvl2pPr>
              <a:defRPr sz="900" baseline="0">
                <a:latin typeface="+mj-lt"/>
              </a:defRPr>
            </a:lvl2pPr>
          </a:lstStyle>
          <a:p>
            <a:pPr lvl="0"/>
            <a:r>
              <a:rPr lang="de-DE" dirty="0"/>
              <a:t>Ü, Arial bold, 16 pt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24"/>
          </p:nvPr>
        </p:nvSpPr>
        <p:spPr>
          <a:xfrm>
            <a:off x="1878710" y="6470072"/>
            <a:ext cx="4496400" cy="123110"/>
          </a:xfrm>
          <a:prstGeom prst="rect">
            <a:avLst/>
          </a:prstGeom>
        </p:spPr>
        <p:txBody>
          <a:bodyPr/>
          <a:lstStyle/>
          <a:p>
            <a:r>
              <a:rPr lang="de-DE"/>
              <a:t>Anja Käfer-Rohrbach, GDV</a:t>
            </a:r>
            <a:endParaRPr lang="de-DE" dirty="0"/>
          </a:p>
        </p:txBody>
      </p:sp>
      <p:sp>
        <p:nvSpPr>
          <p:cNvPr id="12" name="Textplatzhalter 8">
            <a:extLst>
              <a:ext uri="{FF2B5EF4-FFF2-40B4-BE49-F238E27FC236}">
                <a16:creationId xmlns:a16="http://schemas.microsoft.com/office/drawing/2014/main" id="{1C83E87D-E53B-7F41-910B-513FDDEB57F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17703" y="1476777"/>
            <a:ext cx="10604635" cy="259200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lnSpc>
                <a:spcPct val="100000"/>
              </a:lnSpc>
              <a:defRPr sz="1800" b="0"/>
            </a:lvl1pPr>
          </a:lstStyle>
          <a:p>
            <a:pPr lvl="0"/>
            <a:r>
              <a:rPr lang="de-DE" dirty="0"/>
              <a:t>UnterÜberschrift, Arial, 18 pt</a:t>
            </a:r>
          </a:p>
        </p:txBody>
      </p:sp>
      <p:sp>
        <p:nvSpPr>
          <p:cNvPr id="15" name="Titel 18">
            <a:extLst>
              <a:ext uri="{FF2B5EF4-FFF2-40B4-BE49-F238E27FC236}">
                <a16:creationId xmlns:a16="http://schemas.microsoft.com/office/drawing/2014/main" id="{1C6DEBBE-AB27-0B96-A972-4F093D69D3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0647" y="854776"/>
            <a:ext cx="10605526" cy="558000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de-DE" dirty="0"/>
              <a:t>Überschrift, Arial bold, 24 pt</a:t>
            </a:r>
          </a:p>
        </p:txBody>
      </p:sp>
      <p:sp>
        <p:nvSpPr>
          <p:cNvPr id="14" name="Datumsplatzhalter 5">
            <a:extLst>
              <a:ext uri="{FF2B5EF4-FFF2-40B4-BE49-F238E27FC236}">
                <a16:creationId xmlns:a16="http://schemas.microsoft.com/office/drawing/2014/main" id="{362BA9AF-DD95-37ED-0980-05599FB2FC7C}"/>
              </a:ext>
            </a:extLst>
          </p:cNvPr>
          <p:cNvSpPr>
            <a:spLocks noGrp="1"/>
          </p:cNvSpPr>
          <p:nvPr>
            <p:ph type="dt" sz="half" idx="25"/>
          </p:nvPr>
        </p:nvSpPr>
        <p:spPr>
          <a:xfrm>
            <a:off x="922197" y="6474195"/>
            <a:ext cx="625172" cy="123111"/>
          </a:xfrm>
        </p:spPr>
        <p:txBody>
          <a:bodyPr/>
          <a:lstStyle/>
          <a:p>
            <a:r>
              <a:rPr lang="de-DE"/>
              <a:t>06.11.2025</a:t>
            </a:r>
          </a:p>
        </p:txBody>
      </p:sp>
      <p:sp>
        <p:nvSpPr>
          <p:cNvPr id="21" name="Foliennummernplatzhalter 2">
            <a:extLst>
              <a:ext uri="{FF2B5EF4-FFF2-40B4-BE49-F238E27FC236}">
                <a16:creationId xmlns:a16="http://schemas.microsoft.com/office/drawing/2014/main" id="{4CDC3F05-5084-4057-9F8B-80F7159DA6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014" y="6469740"/>
            <a:ext cx="576324" cy="1224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lang="de-DE" sz="800" b="1" kern="1200" smtClean="0">
                <a:solidFill>
                  <a:schemeClr val="tx1"/>
                </a:solidFill>
                <a:latin typeface="Lucida Console" panose="020B0609040504020204" pitchFamily="49" charset="0"/>
                <a:ea typeface="GDVtype" panose="020F0003040202060204" pitchFamily="34" charset="0"/>
                <a:cs typeface="Courier New" panose="02070309020205020404" pitchFamily="49" charset="0"/>
              </a:defRPr>
            </a:lvl1pPr>
          </a:lstStyle>
          <a:p>
            <a:r>
              <a:rPr lang="de-DE" dirty="0"/>
              <a:t>S. </a:t>
            </a:r>
            <a:fld id="{0E09A3F0-FF3B-4076-9896-51BDFBF434A9}" type="slidenum">
              <a:rPr smtClean="0"/>
              <a:pPr/>
              <a:t>‹Nr.›</a:t>
            </a:fld>
            <a:endParaRPr dirty="0"/>
          </a:p>
        </p:txBody>
      </p:sp>
      <p:sp>
        <p:nvSpPr>
          <p:cNvPr id="22" name="Textplatzhalter 15">
            <a:extLst>
              <a:ext uri="{FF2B5EF4-FFF2-40B4-BE49-F238E27FC236}">
                <a16:creationId xmlns:a16="http://schemas.microsoft.com/office/drawing/2014/main" id="{D38D5E80-29F2-40BF-A111-61839C6F4EA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22197" y="5900738"/>
            <a:ext cx="5452913" cy="320576"/>
          </a:xfrm>
        </p:spPr>
        <p:txBody>
          <a:bodyPr anchor="b" anchorCtr="0"/>
          <a:lstStyle>
            <a:lvl1pPr>
              <a:lnSpc>
                <a:spcPts val="1100"/>
              </a:lnSpc>
              <a:spcBef>
                <a:spcPts val="0"/>
              </a:spcBef>
              <a:spcAft>
                <a:spcPts val="0"/>
              </a:spcAft>
              <a:defRPr sz="800" b="0">
                <a:solidFill>
                  <a:schemeClr val="bg1">
                    <a:lumMod val="50000"/>
                  </a:schemeClr>
                </a:solidFill>
                <a:latin typeface="Lucida Console" panose="020B0609040504020204" pitchFamily="49" charset="0"/>
              </a:defRPr>
            </a:lvl1pPr>
          </a:lstStyle>
          <a:p>
            <a:pPr lvl="0"/>
            <a:r>
              <a:rPr lang="de-DE" dirty="0"/>
              <a:t>Quelle:</a:t>
            </a:r>
          </a:p>
        </p:txBody>
      </p:sp>
    </p:spTree>
    <p:extLst>
      <p:ext uri="{BB962C8B-B14F-4D97-AF65-F5344CB8AC3E}">
        <p14:creationId xmlns:p14="http://schemas.microsoft.com/office/powerpoint/2010/main" val="3548517239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xi-Diagram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iagrammplatzhalter 8"/>
          <p:cNvSpPr>
            <a:spLocks noGrp="1"/>
          </p:cNvSpPr>
          <p:nvPr>
            <p:ph type="chart" sz="quarter" idx="17"/>
          </p:nvPr>
        </p:nvSpPr>
        <p:spPr>
          <a:xfrm>
            <a:off x="922197" y="204710"/>
            <a:ext cx="10602838" cy="569602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ts val="18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lang="de-DE" sz="1000" b="1" kern="1200" dirty="0">
                <a:solidFill>
                  <a:schemeClr val="tx1"/>
                </a:solidFill>
                <a:latin typeface="+mn-lt"/>
                <a:ea typeface="GDVtype" panose="020F0003040202060204" pitchFamily="34" charset="0"/>
                <a:cs typeface="+mn-cs"/>
              </a:defRPr>
            </a:lvl1pPr>
          </a:lstStyle>
          <a:p>
            <a:r>
              <a:rPr lang="de-DE"/>
              <a:t>Diagramm durch Klicken auf Symbol hinzufügen</a:t>
            </a:r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22"/>
          </p:nvPr>
        </p:nvSpPr>
        <p:spPr>
          <a:xfrm>
            <a:off x="1878710" y="6470072"/>
            <a:ext cx="4496400" cy="123110"/>
          </a:xfrm>
          <a:prstGeom prst="rect">
            <a:avLst/>
          </a:prstGeom>
        </p:spPr>
        <p:txBody>
          <a:bodyPr/>
          <a:lstStyle/>
          <a:p>
            <a:r>
              <a:rPr lang="de-DE"/>
              <a:t>Anja Käfer-Rohrbach, GDV</a:t>
            </a:r>
            <a:endParaRPr lang="de-DE" dirty="0"/>
          </a:p>
        </p:txBody>
      </p:sp>
      <p:sp>
        <p:nvSpPr>
          <p:cNvPr id="10" name="Datumsplatzhalter 5">
            <a:extLst>
              <a:ext uri="{FF2B5EF4-FFF2-40B4-BE49-F238E27FC236}">
                <a16:creationId xmlns:a16="http://schemas.microsoft.com/office/drawing/2014/main" id="{356A3D0E-DF85-D595-1FC3-F90410BAF2BC}"/>
              </a:ext>
            </a:extLst>
          </p:cNvPr>
          <p:cNvSpPr>
            <a:spLocks noGrp="1"/>
          </p:cNvSpPr>
          <p:nvPr>
            <p:ph type="dt" sz="half" idx="21"/>
          </p:nvPr>
        </p:nvSpPr>
        <p:spPr>
          <a:xfrm>
            <a:off x="922197" y="6474195"/>
            <a:ext cx="625172" cy="123111"/>
          </a:xfrm>
        </p:spPr>
        <p:txBody>
          <a:bodyPr/>
          <a:lstStyle/>
          <a:p>
            <a:r>
              <a:rPr lang="de-DE"/>
              <a:t>06.11.2025</a:t>
            </a:r>
          </a:p>
        </p:txBody>
      </p:sp>
      <p:sp>
        <p:nvSpPr>
          <p:cNvPr id="8" name="Foliennummernplatzhalter 2">
            <a:extLst>
              <a:ext uri="{FF2B5EF4-FFF2-40B4-BE49-F238E27FC236}">
                <a16:creationId xmlns:a16="http://schemas.microsoft.com/office/drawing/2014/main" id="{C42914C6-9EA3-4F87-913C-34B905D76E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014" y="6469740"/>
            <a:ext cx="576324" cy="1224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lang="de-DE" sz="800" b="1" kern="1200" smtClean="0">
                <a:solidFill>
                  <a:schemeClr val="tx1"/>
                </a:solidFill>
                <a:latin typeface="Lucida Console" panose="020B0609040504020204" pitchFamily="49" charset="0"/>
                <a:ea typeface="GDVtype" panose="020F0003040202060204" pitchFamily="34" charset="0"/>
                <a:cs typeface="Courier New" panose="02070309020205020404" pitchFamily="49" charset="0"/>
              </a:defRPr>
            </a:lvl1pPr>
          </a:lstStyle>
          <a:p>
            <a:r>
              <a:rPr lang="de-DE" dirty="0"/>
              <a:t>S. </a:t>
            </a:r>
            <a:fld id="{0E09A3F0-FF3B-4076-9896-51BDFBF434A9}" type="slidenum">
              <a:rPr smtClean="0"/>
              <a:pPr/>
              <a:t>‹Nr.›</a:t>
            </a:fld>
            <a:endParaRPr dirty="0"/>
          </a:p>
        </p:txBody>
      </p:sp>
      <p:sp>
        <p:nvSpPr>
          <p:cNvPr id="11" name="Textplatzhalter 15">
            <a:extLst>
              <a:ext uri="{FF2B5EF4-FFF2-40B4-BE49-F238E27FC236}">
                <a16:creationId xmlns:a16="http://schemas.microsoft.com/office/drawing/2014/main" id="{0C28A02F-D33F-4399-9ED9-6A28E17FF42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22197" y="5900738"/>
            <a:ext cx="5452913" cy="320576"/>
          </a:xfrm>
        </p:spPr>
        <p:txBody>
          <a:bodyPr anchor="b" anchorCtr="0"/>
          <a:lstStyle>
            <a:lvl1pPr>
              <a:lnSpc>
                <a:spcPts val="1100"/>
              </a:lnSpc>
              <a:spcBef>
                <a:spcPts val="0"/>
              </a:spcBef>
              <a:spcAft>
                <a:spcPts val="0"/>
              </a:spcAft>
              <a:defRPr sz="800" b="0">
                <a:solidFill>
                  <a:schemeClr val="bg1">
                    <a:lumMod val="50000"/>
                  </a:schemeClr>
                </a:solidFill>
                <a:latin typeface="Lucida Console" panose="020B0609040504020204" pitchFamily="49" charset="0"/>
              </a:defRPr>
            </a:lvl1pPr>
          </a:lstStyle>
          <a:p>
            <a:pPr lvl="0"/>
            <a:r>
              <a:rPr lang="de-DE" dirty="0"/>
              <a:t>Quelle:</a:t>
            </a:r>
          </a:p>
        </p:txBody>
      </p:sp>
    </p:spTree>
    <p:extLst>
      <p:ext uri="{BB962C8B-B14F-4D97-AF65-F5344CB8AC3E}">
        <p14:creationId xmlns:p14="http://schemas.microsoft.com/office/powerpoint/2010/main" val="668100298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-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ußzeilenplatzhalter 6"/>
          <p:cNvSpPr>
            <a:spLocks noGrp="1"/>
          </p:cNvSpPr>
          <p:nvPr>
            <p:ph type="ftr" sz="quarter" idx="22"/>
          </p:nvPr>
        </p:nvSpPr>
        <p:spPr>
          <a:xfrm>
            <a:off x="1878710" y="6470072"/>
            <a:ext cx="4496400" cy="123110"/>
          </a:xfrm>
          <a:prstGeom prst="rect">
            <a:avLst/>
          </a:prstGeom>
        </p:spPr>
        <p:txBody>
          <a:bodyPr/>
          <a:lstStyle/>
          <a:p>
            <a:r>
              <a:rPr lang="de-DE"/>
              <a:t>Anja Käfer-Rohrbach, GDV</a:t>
            </a:r>
            <a:endParaRPr lang="de-DE" dirty="0"/>
          </a:p>
        </p:txBody>
      </p:sp>
      <p:sp>
        <p:nvSpPr>
          <p:cNvPr id="10" name="Datumsplatzhalter 5">
            <a:extLst>
              <a:ext uri="{FF2B5EF4-FFF2-40B4-BE49-F238E27FC236}">
                <a16:creationId xmlns:a16="http://schemas.microsoft.com/office/drawing/2014/main" id="{356A3D0E-DF85-D595-1FC3-F90410BAF2BC}"/>
              </a:ext>
            </a:extLst>
          </p:cNvPr>
          <p:cNvSpPr>
            <a:spLocks noGrp="1"/>
          </p:cNvSpPr>
          <p:nvPr>
            <p:ph type="dt" sz="half" idx="21"/>
          </p:nvPr>
        </p:nvSpPr>
        <p:spPr>
          <a:xfrm>
            <a:off x="922197" y="6474195"/>
            <a:ext cx="625172" cy="123111"/>
          </a:xfrm>
        </p:spPr>
        <p:txBody>
          <a:bodyPr/>
          <a:lstStyle/>
          <a:p>
            <a:r>
              <a:rPr lang="de-DE"/>
              <a:t>06.11.2025</a:t>
            </a:r>
          </a:p>
        </p:txBody>
      </p:sp>
      <p:sp>
        <p:nvSpPr>
          <p:cNvPr id="8" name="Foliennummernplatzhalter 2">
            <a:extLst>
              <a:ext uri="{FF2B5EF4-FFF2-40B4-BE49-F238E27FC236}">
                <a16:creationId xmlns:a16="http://schemas.microsoft.com/office/drawing/2014/main" id="{C42914C6-9EA3-4F87-913C-34B905D76E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014" y="6469740"/>
            <a:ext cx="576324" cy="1224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lang="de-DE" sz="800" b="1" kern="1200" smtClean="0">
                <a:solidFill>
                  <a:schemeClr val="tx1"/>
                </a:solidFill>
                <a:latin typeface="Lucida Console" panose="020B0609040504020204" pitchFamily="49" charset="0"/>
                <a:ea typeface="GDVtype" panose="020F0003040202060204" pitchFamily="34" charset="0"/>
                <a:cs typeface="Courier New" panose="02070309020205020404" pitchFamily="49" charset="0"/>
              </a:defRPr>
            </a:lvl1pPr>
          </a:lstStyle>
          <a:p>
            <a:r>
              <a:rPr lang="de-DE" dirty="0"/>
              <a:t>S. </a:t>
            </a:r>
            <a:fld id="{0E09A3F0-FF3B-4076-9896-51BDFBF434A9}" type="slidenum">
              <a:rPr smtClean="0"/>
              <a:pPr/>
              <a:t>‹Nr.›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93499095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_ganz-FARB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ECC004AA-185F-FA14-B052-D6243E5065D4}"/>
              </a:ext>
            </a:extLst>
          </p:cNvPr>
          <p:cNvSpPr/>
          <p:nvPr userDrawn="1"/>
        </p:nvSpPr>
        <p:spPr>
          <a:xfrm>
            <a:off x="0" y="0"/>
            <a:ext cx="1219517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4" name="Grafik 23">
            <a:extLst>
              <a:ext uri="{FF2B5EF4-FFF2-40B4-BE49-F238E27FC236}">
                <a16:creationId xmlns:a16="http://schemas.microsoft.com/office/drawing/2014/main" id="{EEDBF100-D0B2-59B8-1095-3CE24F98D8A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3180" y="269875"/>
            <a:ext cx="2078037" cy="269875"/>
          </a:xfrm>
          <a:prstGeom prst="rect">
            <a:avLst/>
          </a:prstGeom>
        </p:spPr>
      </p:pic>
      <p:sp>
        <p:nvSpPr>
          <p:cNvPr id="9" name="Untertitel">
            <a:extLst>
              <a:ext uri="{FF2B5EF4-FFF2-40B4-BE49-F238E27FC236}">
                <a16:creationId xmlns:a16="http://schemas.microsoft.com/office/drawing/2014/main" id="{9A540E49-1621-FD0F-06D7-7A848824E3A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0" y="1113327"/>
            <a:ext cx="4029369" cy="393804"/>
          </a:xfrm>
          <a:prstGeom prst="rect">
            <a:avLst/>
          </a:prstGeom>
          <a:noFill/>
          <a:ln>
            <a:noFill/>
          </a:ln>
        </p:spPr>
        <p:txBody>
          <a:bodyPr wrap="none" lIns="936000" tIns="108000" rIns="108000" bIns="72000" anchor="ctr" anchorCtr="0">
            <a:spAutoFit/>
          </a:bodyPr>
          <a:lstStyle>
            <a:lvl1pPr>
              <a:spcBef>
                <a:spcPts val="0"/>
              </a:spcBef>
              <a:spcAft>
                <a:spcPts val="0"/>
              </a:spcAft>
              <a:defRPr sz="1200" b="0" spc="0">
                <a:solidFill>
                  <a:schemeClr val="tx2">
                    <a:lumMod val="50000"/>
                    <a:lumOff val="50000"/>
                  </a:schemeClr>
                </a:solidFill>
                <a:latin typeface="Lucida Console" panose="020B0609040504020204" pitchFamily="49" charset="0"/>
                <a:ea typeface="GDVtype Medium" panose="020F0003040202060204" pitchFamily="34" charset="0"/>
              </a:defRPr>
            </a:lvl1pPr>
          </a:lstStyle>
          <a:p>
            <a:pPr lvl="0"/>
            <a:r>
              <a:rPr lang="de-DE"/>
              <a:t>SACHZEILE, LUCIDA CONSOLE, 12 PT</a:t>
            </a:r>
          </a:p>
        </p:txBody>
      </p:sp>
      <p:sp>
        <p:nvSpPr>
          <p:cNvPr id="11" name="Textplatzhalter Autorenzeile">
            <a:extLst>
              <a:ext uri="{FF2B5EF4-FFF2-40B4-BE49-F238E27FC236}">
                <a16:creationId xmlns:a16="http://schemas.microsoft.com/office/drawing/2014/main" id="{0D4711D7-6C5B-4118-9815-7EE8833C500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0" y="4672594"/>
            <a:ext cx="3210748" cy="412590"/>
          </a:xfrm>
          <a:prstGeom prst="rect">
            <a:avLst/>
          </a:prstGeom>
          <a:noFill/>
          <a:ln w="9525">
            <a:noFill/>
          </a:ln>
        </p:spPr>
        <p:txBody>
          <a:bodyPr wrap="none" lIns="936000" tIns="108000" rIns="108000" bIns="72000" anchor="ctr" anchorCtr="0">
            <a:spAutoFit/>
          </a:bodyPr>
          <a:lstStyle>
            <a:lvl1pPr>
              <a:defRPr sz="1600" b="0">
                <a:solidFill>
                  <a:schemeClr val="bg1"/>
                </a:solidFill>
                <a:latin typeface="+mn-lt"/>
                <a:ea typeface="GDVtype Medium" panose="020F0003040202060204" pitchFamily="34" charset="0"/>
                <a:cs typeface="Courier New" panose="02070309020205020404" pitchFamily="49" charset="0"/>
              </a:defRPr>
            </a:lvl1pPr>
          </a:lstStyle>
          <a:p>
            <a:pPr lvl="0"/>
            <a:r>
              <a:rPr lang="de-DE"/>
              <a:t>Autorenzeile, Arial, 16 </a:t>
            </a:r>
            <a:r>
              <a:rPr lang="de-DE" err="1"/>
              <a:t>pt</a:t>
            </a:r>
            <a:endParaRPr lang="de-DE"/>
          </a:p>
        </p:txBody>
      </p:sp>
      <p:sp>
        <p:nvSpPr>
          <p:cNvPr id="14" name="Textplatzhalter Datumszeile">
            <a:extLst>
              <a:ext uri="{FF2B5EF4-FFF2-40B4-BE49-F238E27FC236}">
                <a16:creationId xmlns:a16="http://schemas.microsoft.com/office/drawing/2014/main" id="{541A5C35-C395-9D06-CF7A-DD1961B414B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" y="4096530"/>
            <a:ext cx="3202091" cy="412590"/>
          </a:xfrm>
          <a:prstGeom prst="rect">
            <a:avLst/>
          </a:prstGeom>
          <a:noFill/>
          <a:ln>
            <a:noFill/>
          </a:ln>
        </p:spPr>
        <p:txBody>
          <a:bodyPr wrap="none" lIns="936000" tIns="108000" rIns="108000" bIns="72000" anchor="ctr" anchorCtr="0">
            <a:spAutoFit/>
          </a:bodyPr>
          <a:lstStyle>
            <a:lvl1pPr>
              <a:lnSpc>
                <a:spcPts val="1800"/>
              </a:lnSpc>
              <a:defRPr sz="1600" b="0">
                <a:solidFill>
                  <a:schemeClr val="bg1"/>
                </a:solidFill>
                <a:latin typeface="+mj-lt"/>
                <a:ea typeface="GDVtype Medium" panose="020F0003040202060204" pitchFamily="34" charset="0"/>
              </a:defRPr>
            </a:lvl1pPr>
          </a:lstStyle>
          <a:p>
            <a:pPr lvl="0"/>
            <a:r>
              <a:rPr lang="de-DE"/>
              <a:t>Datumszeile, Arial, 16 </a:t>
            </a:r>
            <a:r>
              <a:rPr lang="de-DE" err="1"/>
              <a:t>pt</a:t>
            </a:r>
            <a:endParaRPr lang="de-DE"/>
          </a:p>
        </p:txBody>
      </p:sp>
      <p:sp>
        <p:nvSpPr>
          <p:cNvPr id="16" name="Titel 1">
            <a:extLst>
              <a:ext uri="{FF2B5EF4-FFF2-40B4-BE49-F238E27FC236}">
                <a16:creationId xmlns:a16="http://schemas.microsoft.com/office/drawing/2014/main" id="{3EBAAC64-14B0-12CF-D36E-EAE6642843C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1598262"/>
            <a:ext cx="6187968" cy="797311"/>
          </a:xfrm>
          <a:noFill/>
          <a:ln>
            <a:noFill/>
          </a:ln>
        </p:spPr>
        <p:txBody>
          <a:bodyPr wrap="none" lIns="936000" tIns="90000" rIns="144000" bIns="90000" anchor="t" anchorCtr="0">
            <a:sp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4000" b="1" baseline="0">
                <a:solidFill>
                  <a:schemeClr val="bg1"/>
                </a:solidFill>
                <a:latin typeface="+mj-lt"/>
                <a:ea typeface="GDVtype ExtraLight" panose="020F0003040202060204" pitchFamily="34" charset="0"/>
              </a:defRPr>
            </a:lvl1pPr>
          </a:lstStyle>
          <a:p>
            <a:r>
              <a:rPr lang="de-DE" dirty="0"/>
              <a:t>Titel, Arial </a:t>
            </a:r>
            <a:r>
              <a:rPr lang="de-DE" dirty="0" err="1"/>
              <a:t>bold</a:t>
            </a:r>
            <a:r>
              <a:rPr lang="de-DE" dirty="0"/>
              <a:t>, 40 </a:t>
            </a:r>
            <a:r>
              <a:rPr lang="de-DE" dirty="0" err="1"/>
              <a:t>pt</a:t>
            </a:r>
            <a:endParaRPr lang="de-DE" dirty="0"/>
          </a:p>
        </p:txBody>
      </p:sp>
      <p:grpSp>
        <p:nvGrpSpPr>
          <p:cNvPr id="25" name="Gruppieren 24">
            <a:extLst>
              <a:ext uri="{FF2B5EF4-FFF2-40B4-BE49-F238E27FC236}">
                <a16:creationId xmlns:a16="http://schemas.microsoft.com/office/drawing/2014/main" id="{C1D99CA8-3A01-4368-B48D-F9BAE9F1E521}"/>
              </a:ext>
            </a:extLst>
          </p:cNvPr>
          <p:cNvGrpSpPr/>
          <p:nvPr userDrawn="1"/>
        </p:nvGrpSpPr>
        <p:grpSpPr>
          <a:xfrm>
            <a:off x="6944758" y="877887"/>
            <a:ext cx="4997450" cy="4987926"/>
            <a:chOff x="6943726" y="879475"/>
            <a:chExt cx="4997450" cy="4987926"/>
          </a:xfrm>
        </p:grpSpPr>
        <p:sp>
          <p:nvSpPr>
            <p:cNvPr id="26" name="Freeform 5">
              <a:extLst>
                <a:ext uri="{FF2B5EF4-FFF2-40B4-BE49-F238E27FC236}">
                  <a16:creationId xmlns:a16="http://schemas.microsoft.com/office/drawing/2014/main" id="{AA541F8F-26E6-4C34-901D-7926EA7B590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43726" y="879475"/>
              <a:ext cx="4989513" cy="4987926"/>
            </a:xfrm>
            <a:prstGeom prst="ellipse">
              <a:avLst/>
            </a:prstGeom>
            <a:noFill/>
            <a:ln w="17463" cap="flat">
              <a:solidFill>
                <a:srgbClr val="7DAF95">
                  <a:alpha val="60000"/>
                </a:srgb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7" name="Freeform 6">
              <a:extLst>
                <a:ext uri="{FF2B5EF4-FFF2-40B4-BE49-F238E27FC236}">
                  <a16:creationId xmlns:a16="http://schemas.microsoft.com/office/drawing/2014/main" id="{978F1498-5D84-4507-AA3B-D3F8DE7AF919}"/>
                </a:ext>
              </a:extLst>
            </p:cNvPr>
            <p:cNvSpPr>
              <a:spLocks/>
            </p:cNvSpPr>
            <p:nvPr userDrawn="1"/>
          </p:nvSpPr>
          <p:spPr bwMode="auto">
            <a:xfrm flipV="1">
              <a:off x="6950076" y="3378193"/>
              <a:ext cx="4991100" cy="0"/>
            </a:xfrm>
            <a:prstGeom prst="rect">
              <a:avLst/>
            </a:prstGeom>
            <a:noFill/>
            <a:ln w="17463" cap="flat">
              <a:solidFill>
                <a:srgbClr val="7DAF95">
                  <a:alpha val="60000"/>
                </a:srgb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8" name="Freeform 7">
              <a:extLst>
                <a:ext uri="{FF2B5EF4-FFF2-40B4-BE49-F238E27FC236}">
                  <a16:creationId xmlns:a16="http://schemas.microsoft.com/office/drawing/2014/main" id="{0E4A193D-5E04-46A3-978C-8F7E7165CF4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47889" y="2543175"/>
              <a:ext cx="1658938" cy="1657350"/>
            </a:xfrm>
            <a:prstGeom prst="blockArc">
              <a:avLst>
                <a:gd name="adj1" fmla="val 10800000"/>
                <a:gd name="adj2" fmla="val 0"/>
                <a:gd name="adj3" fmla="val 0"/>
              </a:avLst>
            </a:prstGeom>
            <a:noFill/>
            <a:ln w="17463" cap="flat">
              <a:solidFill>
                <a:srgbClr val="7DAF95">
                  <a:alpha val="60000"/>
                </a:srgb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9" name="Freeform 8">
              <a:extLst>
                <a:ext uri="{FF2B5EF4-FFF2-40B4-BE49-F238E27FC236}">
                  <a16:creationId xmlns:a16="http://schemas.microsoft.com/office/drawing/2014/main" id="{9914ED33-7470-4A74-8FA8-97657A1745B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43726" y="1712912"/>
              <a:ext cx="3324225" cy="3322637"/>
            </a:xfrm>
            <a:prstGeom prst="blockArc">
              <a:avLst>
                <a:gd name="adj1" fmla="val 10800000"/>
                <a:gd name="adj2" fmla="val 21561401"/>
                <a:gd name="adj3" fmla="val 4"/>
              </a:avLst>
            </a:prstGeom>
            <a:noFill/>
            <a:ln w="17463" cap="flat">
              <a:solidFill>
                <a:srgbClr val="7DAF95">
                  <a:alpha val="60000"/>
                </a:srgb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30" name="Freeform 9">
              <a:extLst>
                <a:ext uri="{FF2B5EF4-FFF2-40B4-BE49-F238E27FC236}">
                  <a16:creationId xmlns:a16="http://schemas.microsoft.com/office/drawing/2014/main" id="{47A511D4-FDDE-43B8-BEB1-B7ED3CDFD77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9445626" y="3376613"/>
              <a:ext cx="2487613" cy="1658938"/>
            </a:xfrm>
            <a:custGeom>
              <a:avLst/>
              <a:gdLst>
                <a:gd name="T0" fmla="*/ 1576 w 2363"/>
                <a:gd name="T1" fmla="*/ 788 h 1576"/>
                <a:gd name="T2" fmla="*/ 1576 w 2363"/>
                <a:gd name="T3" fmla="*/ 788 h 1576"/>
                <a:gd name="T4" fmla="*/ 788 w 2363"/>
                <a:gd name="T5" fmla="*/ 0 h 1576"/>
                <a:gd name="T6" fmla="*/ 0 w 2363"/>
                <a:gd name="T7" fmla="*/ 1364 h 1576"/>
                <a:gd name="T8" fmla="*/ 788 w 2363"/>
                <a:gd name="T9" fmla="*/ 1576 h 1576"/>
                <a:gd name="T10" fmla="*/ 2363 w 2363"/>
                <a:gd name="T11" fmla="*/ 0 h 1576"/>
                <a:gd name="T12" fmla="*/ 1576 w 2363"/>
                <a:gd name="T13" fmla="*/ 788 h 1576"/>
                <a:gd name="T14" fmla="*/ 1576 w 2363"/>
                <a:gd name="T15" fmla="*/ 788 h 15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363" h="1576">
                  <a:moveTo>
                    <a:pt x="1576" y="788"/>
                  </a:moveTo>
                  <a:lnTo>
                    <a:pt x="1576" y="788"/>
                  </a:lnTo>
                  <a:cubicBezTo>
                    <a:pt x="1140" y="788"/>
                    <a:pt x="788" y="436"/>
                    <a:pt x="788" y="0"/>
                  </a:cubicBezTo>
                  <a:cubicBezTo>
                    <a:pt x="788" y="583"/>
                    <a:pt x="470" y="1091"/>
                    <a:pt x="0" y="1364"/>
                  </a:cubicBezTo>
                  <a:cubicBezTo>
                    <a:pt x="232" y="1498"/>
                    <a:pt x="500" y="1576"/>
                    <a:pt x="788" y="1576"/>
                  </a:cubicBezTo>
                  <a:cubicBezTo>
                    <a:pt x="1658" y="1576"/>
                    <a:pt x="2363" y="871"/>
                    <a:pt x="2363" y="0"/>
                  </a:cubicBezTo>
                  <a:cubicBezTo>
                    <a:pt x="2363" y="436"/>
                    <a:pt x="2011" y="788"/>
                    <a:pt x="1576" y="788"/>
                  </a:cubicBezTo>
                  <a:lnTo>
                    <a:pt x="1576" y="788"/>
                  </a:lnTo>
                  <a:close/>
                </a:path>
              </a:pathLst>
            </a:custGeom>
            <a:noFill/>
            <a:ln w="17463" cap="flat">
              <a:solidFill>
                <a:srgbClr val="7DAF95">
                  <a:alpha val="60000"/>
                </a:srgb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31" name="Freeform 11">
              <a:extLst>
                <a:ext uri="{FF2B5EF4-FFF2-40B4-BE49-F238E27FC236}">
                  <a16:creationId xmlns:a16="http://schemas.microsoft.com/office/drawing/2014/main" id="{DCE01EA7-EA6D-4AFD-98A2-58094149EFA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43726" y="3378200"/>
              <a:ext cx="2487613" cy="1657350"/>
            </a:xfrm>
            <a:custGeom>
              <a:avLst/>
              <a:gdLst>
                <a:gd name="T0" fmla="*/ 1575 w 2363"/>
                <a:gd name="T1" fmla="*/ 1575 h 1575"/>
                <a:gd name="T2" fmla="*/ 1575 w 2363"/>
                <a:gd name="T3" fmla="*/ 1575 h 1575"/>
                <a:gd name="T4" fmla="*/ 2363 w 2363"/>
                <a:gd name="T5" fmla="*/ 1363 h 1575"/>
                <a:gd name="T6" fmla="*/ 1575 w 2363"/>
                <a:gd name="T7" fmla="*/ 0 h 1575"/>
                <a:gd name="T8" fmla="*/ 788 w 2363"/>
                <a:gd name="T9" fmla="*/ 787 h 1575"/>
                <a:gd name="T10" fmla="*/ 0 w 2363"/>
                <a:gd name="T11" fmla="*/ 0 h 1575"/>
                <a:gd name="T12" fmla="*/ 1575 w 2363"/>
                <a:gd name="T13" fmla="*/ 1575 h 1575"/>
                <a:gd name="T14" fmla="*/ 1575 w 2363"/>
                <a:gd name="T15" fmla="*/ 1575 h 1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363" h="1575">
                  <a:moveTo>
                    <a:pt x="1575" y="1575"/>
                  </a:moveTo>
                  <a:lnTo>
                    <a:pt x="1575" y="1575"/>
                  </a:lnTo>
                  <a:cubicBezTo>
                    <a:pt x="1863" y="1575"/>
                    <a:pt x="2131" y="1497"/>
                    <a:pt x="2363" y="1363"/>
                  </a:cubicBezTo>
                  <a:cubicBezTo>
                    <a:pt x="1893" y="1090"/>
                    <a:pt x="1575" y="582"/>
                    <a:pt x="1575" y="0"/>
                  </a:cubicBezTo>
                  <a:cubicBezTo>
                    <a:pt x="1575" y="435"/>
                    <a:pt x="1223" y="787"/>
                    <a:pt x="788" y="787"/>
                  </a:cubicBezTo>
                  <a:cubicBezTo>
                    <a:pt x="352" y="787"/>
                    <a:pt x="0" y="435"/>
                    <a:pt x="0" y="0"/>
                  </a:cubicBezTo>
                  <a:cubicBezTo>
                    <a:pt x="0" y="870"/>
                    <a:pt x="705" y="1575"/>
                    <a:pt x="1575" y="1575"/>
                  </a:cubicBezTo>
                  <a:lnTo>
                    <a:pt x="1575" y="1575"/>
                  </a:lnTo>
                  <a:close/>
                </a:path>
              </a:pathLst>
            </a:custGeom>
            <a:noFill/>
            <a:ln w="17463" cap="flat">
              <a:solidFill>
                <a:srgbClr val="7DAF95">
                  <a:alpha val="60000"/>
                </a:srgb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2594689409"/>
      </p:ext>
    </p:extLst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luss-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>
            <a:extLst>
              <a:ext uri="{FF2B5EF4-FFF2-40B4-BE49-F238E27FC236}">
                <a16:creationId xmlns:a16="http://schemas.microsoft.com/office/drawing/2014/main" id="{8DCD4001-54D5-0BAE-CD33-F453C6713D55}"/>
              </a:ext>
            </a:extLst>
          </p:cNvPr>
          <p:cNvSpPr/>
          <p:nvPr userDrawn="1"/>
        </p:nvSpPr>
        <p:spPr>
          <a:xfrm>
            <a:off x="0" y="-2"/>
            <a:ext cx="12195175" cy="6365175"/>
          </a:xfrm>
          <a:prstGeom prst="rect">
            <a:avLst/>
          </a:prstGeom>
          <a:gradFill flip="none" rotWithShape="1">
            <a:gsLst>
              <a:gs pos="6000">
                <a:schemeClr val="accent1">
                  <a:lumMod val="75000"/>
                </a:schemeClr>
              </a:gs>
              <a:gs pos="94000">
                <a:schemeClr val="tx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object 5">
            <a:extLst>
              <a:ext uri="{FF2B5EF4-FFF2-40B4-BE49-F238E27FC236}">
                <a16:creationId xmlns:a16="http://schemas.microsoft.com/office/drawing/2014/main" id="{6BA22F2D-A688-6183-B617-152B0DB167BD}"/>
              </a:ext>
            </a:extLst>
          </p:cNvPr>
          <p:cNvSpPr txBox="1"/>
          <p:nvPr userDrawn="1"/>
        </p:nvSpPr>
        <p:spPr>
          <a:xfrm>
            <a:off x="912813" y="4725144"/>
            <a:ext cx="2448273" cy="1296244"/>
          </a:xfrm>
          <a:prstGeom prst="rect">
            <a:avLst/>
          </a:prstGeom>
          <a:ln>
            <a:noFill/>
          </a:ln>
        </p:spPr>
        <p:txBody>
          <a:bodyPr vert="horz" wrap="none" lIns="0" tIns="0" rIns="0" bIns="0" rtlCol="0" anchor="b">
            <a:noAutofit/>
          </a:bodyPr>
          <a:lstStyle/>
          <a:p>
            <a:pPr marL="12700" marR="6350">
              <a:lnSpc>
                <a:spcPct val="120000"/>
              </a:lnSpc>
            </a:pPr>
            <a:r>
              <a:rPr sz="1100" b="0" spc="10" err="1">
                <a:ln>
                  <a:noFill/>
                </a:ln>
                <a:solidFill>
                  <a:schemeClr val="accent2">
                    <a:lumMod val="20000"/>
                    <a:lumOff val="80000"/>
                  </a:schemeClr>
                </a:solidFill>
                <a:latin typeface="Lucida Console" panose="020B0609040504020204" pitchFamily="49" charset="0"/>
                <a:cs typeface="GDVtype Light"/>
              </a:rPr>
              <a:t>Wilhelm</a:t>
            </a:r>
            <a:r>
              <a:rPr sz="1100" b="0" spc="5" err="1">
                <a:ln>
                  <a:noFill/>
                </a:ln>
                <a:solidFill>
                  <a:schemeClr val="accent2">
                    <a:lumMod val="20000"/>
                    <a:lumOff val="80000"/>
                  </a:schemeClr>
                </a:solidFill>
                <a:latin typeface="Lucida Console" panose="020B0609040504020204" pitchFamily="49" charset="0"/>
                <a:cs typeface="GDVtype Light"/>
              </a:rPr>
              <a:t>s</a:t>
            </a:r>
            <a:r>
              <a:rPr sz="1100" b="0" spc="10" err="1">
                <a:ln>
                  <a:noFill/>
                </a:ln>
                <a:solidFill>
                  <a:schemeClr val="accent2">
                    <a:lumMod val="20000"/>
                    <a:lumOff val="80000"/>
                  </a:schemeClr>
                </a:solidFill>
                <a:latin typeface="Lucida Console" panose="020B0609040504020204" pitchFamily="49" charset="0"/>
                <a:cs typeface="GDVtype Light"/>
              </a:rPr>
              <a:t>t</a:t>
            </a:r>
            <a:r>
              <a:rPr sz="1100" b="0" spc="-5" err="1">
                <a:ln>
                  <a:noFill/>
                </a:ln>
                <a:solidFill>
                  <a:schemeClr val="accent2">
                    <a:lumMod val="20000"/>
                    <a:lumOff val="80000"/>
                  </a:schemeClr>
                </a:solidFill>
                <a:latin typeface="Lucida Console" panose="020B0609040504020204" pitchFamily="49" charset="0"/>
                <a:cs typeface="GDVtype Light"/>
              </a:rPr>
              <a:t>r</a:t>
            </a:r>
            <a:r>
              <a:rPr sz="1100" b="0" spc="10" err="1">
                <a:ln>
                  <a:noFill/>
                </a:ln>
                <a:solidFill>
                  <a:schemeClr val="accent2">
                    <a:lumMod val="20000"/>
                    <a:lumOff val="80000"/>
                  </a:schemeClr>
                </a:solidFill>
                <a:latin typeface="Lucida Console" panose="020B0609040504020204" pitchFamily="49" charset="0"/>
                <a:cs typeface="GDVtype Light"/>
              </a:rPr>
              <a:t>aß</a:t>
            </a:r>
            <a:r>
              <a:rPr sz="1100" b="0" err="1">
                <a:ln>
                  <a:noFill/>
                </a:ln>
                <a:solidFill>
                  <a:schemeClr val="accent2">
                    <a:lumMod val="20000"/>
                    <a:lumOff val="80000"/>
                  </a:schemeClr>
                </a:solidFill>
                <a:latin typeface="Lucida Console" panose="020B0609040504020204" pitchFamily="49" charset="0"/>
                <a:cs typeface="GDVtype Light"/>
              </a:rPr>
              <a:t>e</a:t>
            </a:r>
            <a:r>
              <a:rPr sz="1100" b="0" spc="25">
                <a:ln>
                  <a:noFill/>
                </a:ln>
                <a:solidFill>
                  <a:schemeClr val="accent2">
                    <a:lumMod val="20000"/>
                    <a:lumOff val="80000"/>
                  </a:schemeClr>
                </a:solidFill>
                <a:latin typeface="Lucida Console" panose="020B0609040504020204" pitchFamily="49" charset="0"/>
                <a:cs typeface="GDVtype Light"/>
              </a:rPr>
              <a:t> </a:t>
            </a:r>
            <a:r>
              <a:rPr sz="1100" b="0" spc="-10">
                <a:ln>
                  <a:noFill/>
                </a:ln>
                <a:solidFill>
                  <a:schemeClr val="accent2">
                    <a:lumMod val="20000"/>
                    <a:lumOff val="80000"/>
                  </a:schemeClr>
                </a:solidFill>
                <a:latin typeface="Lucida Console" panose="020B0609040504020204" pitchFamily="49" charset="0"/>
                <a:cs typeface="GDVtype Light"/>
              </a:rPr>
              <a:t>4</a:t>
            </a:r>
            <a:r>
              <a:rPr sz="1100" b="0">
                <a:ln>
                  <a:noFill/>
                </a:ln>
                <a:solidFill>
                  <a:schemeClr val="accent2">
                    <a:lumMod val="20000"/>
                    <a:lumOff val="80000"/>
                  </a:schemeClr>
                </a:solidFill>
                <a:latin typeface="Lucida Console" panose="020B0609040504020204" pitchFamily="49" charset="0"/>
                <a:cs typeface="GDVtype Light"/>
              </a:rPr>
              <a:t>3</a:t>
            </a:r>
            <a:r>
              <a:rPr sz="1100" b="0" spc="25">
                <a:ln>
                  <a:noFill/>
                </a:ln>
                <a:solidFill>
                  <a:schemeClr val="accent2">
                    <a:lumMod val="20000"/>
                    <a:lumOff val="80000"/>
                  </a:schemeClr>
                </a:solidFill>
                <a:latin typeface="Lucida Console" panose="020B0609040504020204" pitchFamily="49" charset="0"/>
                <a:cs typeface="GDVtype Light"/>
              </a:rPr>
              <a:t> </a:t>
            </a:r>
            <a:r>
              <a:rPr sz="1100" b="0">
                <a:ln>
                  <a:noFill/>
                </a:ln>
                <a:solidFill>
                  <a:schemeClr val="accent2">
                    <a:lumMod val="20000"/>
                    <a:lumOff val="80000"/>
                  </a:schemeClr>
                </a:solidFill>
                <a:latin typeface="Lucida Console" panose="020B0609040504020204" pitchFamily="49" charset="0"/>
                <a:cs typeface="GDVtype Light"/>
              </a:rPr>
              <a:t>/</a:t>
            </a:r>
            <a:r>
              <a:rPr sz="1100" b="0" spc="25">
                <a:ln>
                  <a:noFill/>
                </a:ln>
                <a:solidFill>
                  <a:schemeClr val="accent2">
                    <a:lumMod val="20000"/>
                    <a:lumOff val="80000"/>
                  </a:schemeClr>
                </a:solidFill>
                <a:latin typeface="Lucida Console" panose="020B0609040504020204" pitchFamily="49" charset="0"/>
                <a:cs typeface="GDVtype Light"/>
              </a:rPr>
              <a:t> </a:t>
            </a:r>
            <a:r>
              <a:rPr sz="1100" b="0" spc="-10">
                <a:ln>
                  <a:noFill/>
                </a:ln>
                <a:solidFill>
                  <a:schemeClr val="accent2">
                    <a:lumMod val="20000"/>
                    <a:lumOff val="80000"/>
                  </a:schemeClr>
                </a:solidFill>
                <a:latin typeface="Lucida Console" panose="020B0609040504020204" pitchFamily="49" charset="0"/>
                <a:cs typeface="GDVtype Light"/>
              </a:rPr>
              <a:t>4</a:t>
            </a:r>
            <a:r>
              <a:rPr sz="1100" b="0" spc="10">
                <a:ln>
                  <a:noFill/>
                </a:ln>
                <a:solidFill>
                  <a:schemeClr val="accent2">
                    <a:lumMod val="20000"/>
                    <a:lumOff val="80000"/>
                  </a:schemeClr>
                </a:solidFill>
                <a:latin typeface="Lucida Console" panose="020B0609040504020204" pitchFamily="49" charset="0"/>
                <a:cs typeface="GDVtype Light"/>
              </a:rPr>
              <a:t>3G</a:t>
            </a:r>
            <a:endParaRPr lang="de-DE" sz="1100" b="0" spc="10">
              <a:ln>
                <a:noFill/>
              </a:ln>
              <a:solidFill>
                <a:schemeClr val="accent2">
                  <a:lumMod val="20000"/>
                  <a:lumOff val="80000"/>
                </a:schemeClr>
              </a:solidFill>
              <a:latin typeface="Lucida Console" panose="020B0609040504020204" pitchFamily="49" charset="0"/>
              <a:cs typeface="GDVtype Light"/>
            </a:endParaRPr>
          </a:p>
          <a:p>
            <a:pPr marL="12700" marR="6350">
              <a:lnSpc>
                <a:spcPct val="120000"/>
              </a:lnSpc>
            </a:pPr>
            <a:r>
              <a:rPr sz="1100" b="0" spc="-10">
                <a:ln>
                  <a:noFill/>
                </a:ln>
                <a:solidFill>
                  <a:schemeClr val="accent2">
                    <a:lumMod val="20000"/>
                    <a:lumOff val="80000"/>
                  </a:schemeClr>
                </a:solidFill>
                <a:latin typeface="Lucida Console" panose="020B0609040504020204" pitchFamily="49" charset="0"/>
                <a:cs typeface="GDVtype Light"/>
              </a:rPr>
              <a:t>1</a:t>
            </a:r>
            <a:r>
              <a:rPr sz="1100" b="0">
                <a:ln>
                  <a:noFill/>
                </a:ln>
                <a:solidFill>
                  <a:schemeClr val="accent2">
                    <a:lumMod val="20000"/>
                    <a:lumOff val="80000"/>
                  </a:schemeClr>
                </a:solidFill>
                <a:latin typeface="Lucida Console" panose="020B0609040504020204" pitchFamily="49" charset="0"/>
                <a:cs typeface="GDVtype Light"/>
              </a:rPr>
              <a:t>0</a:t>
            </a:r>
            <a:r>
              <a:rPr sz="1100" b="0" spc="10">
                <a:ln>
                  <a:noFill/>
                </a:ln>
                <a:solidFill>
                  <a:schemeClr val="accent2">
                    <a:lumMod val="20000"/>
                    <a:lumOff val="80000"/>
                  </a:schemeClr>
                </a:solidFill>
                <a:latin typeface="Lucida Console" panose="020B0609040504020204" pitchFamily="49" charset="0"/>
                <a:cs typeface="GDVtype Light"/>
              </a:rPr>
              <a:t>1</a:t>
            </a:r>
            <a:r>
              <a:rPr sz="1100" b="0" spc="-25">
                <a:ln>
                  <a:noFill/>
                </a:ln>
                <a:solidFill>
                  <a:schemeClr val="accent2">
                    <a:lumMod val="20000"/>
                    <a:lumOff val="80000"/>
                  </a:schemeClr>
                </a:solidFill>
                <a:latin typeface="Lucida Console" panose="020B0609040504020204" pitchFamily="49" charset="0"/>
                <a:cs typeface="GDVtype Light"/>
              </a:rPr>
              <a:t>1</a:t>
            </a:r>
            <a:r>
              <a:rPr sz="1100" b="0">
                <a:ln>
                  <a:noFill/>
                </a:ln>
                <a:solidFill>
                  <a:schemeClr val="accent2">
                    <a:lumMod val="20000"/>
                    <a:lumOff val="80000"/>
                  </a:schemeClr>
                </a:solidFill>
                <a:latin typeface="Lucida Console" panose="020B0609040504020204" pitchFamily="49" charset="0"/>
                <a:cs typeface="GDVtype Light"/>
              </a:rPr>
              <a:t>7</a:t>
            </a:r>
            <a:r>
              <a:rPr sz="1100" b="0" spc="25">
                <a:ln>
                  <a:noFill/>
                </a:ln>
                <a:solidFill>
                  <a:schemeClr val="accent2">
                    <a:lumMod val="20000"/>
                    <a:lumOff val="80000"/>
                  </a:schemeClr>
                </a:solidFill>
                <a:latin typeface="Lucida Console" panose="020B0609040504020204" pitchFamily="49" charset="0"/>
                <a:cs typeface="GDVtype Light"/>
              </a:rPr>
              <a:t> </a:t>
            </a:r>
            <a:r>
              <a:rPr sz="1100" b="0" spc="10">
                <a:ln>
                  <a:noFill/>
                </a:ln>
                <a:solidFill>
                  <a:schemeClr val="accent2">
                    <a:lumMod val="20000"/>
                    <a:lumOff val="80000"/>
                  </a:schemeClr>
                </a:solidFill>
                <a:latin typeface="Lucida Console" panose="020B0609040504020204" pitchFamily="49" charset="0"/>
                <a:cs typeface="GDVtype Light"/>
              </a:rPr>
              <a:t>Berlin</a:t>
            </a:r>
            <a:endParaRPr lang="de-DE" sz="1100" b="0" spc="10">
              <a:ln>
                <a:noFill/>
              </a:ln>
              <a:solidFill>
                <a:schemeClr val="accent2">
                  <a:lumMod val="20000"/>
                  <a:lumOff val="80000"/>
                </a:schemeClr>
              </a:solidFill>
              <a:latin typeface="Lucida Console" panose="020B0609040504020204" pitchFamily="49" charset="0"/>
              <a:cs typeface="GDVtype Light"/>
            </a:endParaRPr>
          </a:p>
          <a:p>
            <a:pPr marL="12700" marR="6350">
              <a:lnSpc>
                <a:spcPct val="120000"/>
              </a:lnSpc>
            </a:pPr>
            <a:r>
              <a:rPr lang="de-DE" sz="1100" b="0" kern="1200" spc="10">
                <a:ln>
                  <a:noFill/>
                </a:ln>
                <a:solidFill>
                  <a:schemeClr val="accent2">
                    <a:lumMod val="20000"/>
                    <a:lumOff val="80000"/>
                  </a:schemeClr>
                </a:solidFill>
                <a:latin typeface="Lucida Console" panose="020B0609040504020204" pitchFamily="49" charset="0"/>
                <a:ea typeface="+mn-ea"/>
                <a:cs typeface="GDVtype Light"/>
              </a:rPr>
              <a:t>T</a:t>
            </a:r>
            <a:r>
              <a:rPr sz="1100" b="0" kern="1200" spc="10">
                <a:ln>
                  <a:noFill/>
                </a:ln>
                <a:solidFill>
                  <a:schemeClr val="accent2">
                    <a:lumMod val="20000"/>
                    <a:lumOff val="80000"/>
                  </a:schemeClr>
                </a:solidFill>
                <a:latin typeface="Lucida Console" panose="020B0609040504020204" pitchFamily="49" charset="0"/>
                <a:ea typeface="+mn-ea"/>
                <a:cs typeface="GDVtype Light"/>
              </a:rPr>
              <a:t>:</a:t>
            </a:r>
            <a:r>
              <a:rPr lang="de-DE" sz="1100" b="0" kern="1200" spc="10">
                <a:ln>
                  <a:noFill/>
                </a:ln>
                <a:solidFill>
                  <a:schemeClr val="accent2">
                    <a:lumMod val="20000"/>
                    <a:lumOff val="80000"/>
                  </a:schemeClr>
                </a:solidFill>
                <a:latin typeface="Lucida Console" panose="020B0609040504020204" pitchFamily="49" charset="0"/>
                <a:ea typeface="+mn-ea"/>
                <a:cs typeface="GDVtype Light"/>
              </a:rPr>
              <a:t> </a:t>
            </a:r>
            <a:r>
              <a:rPr sz="1100" b="0" kern="1200" spc="10">
                <a:ln>
                  <a:noFill/>
                </a:ln>
                <a:solidFill>
                  <a:schemeClr val="accent2">
                    <a:lumMod val="20000"/>
                    <a:lumOff val="80000"/>
                  </a:schemeClr>
                </a:solidFill>
                <a:latin typeface="Lucida Console" panose="020B0609040504020204" pitchFamily="49" charset="0"/>
                <a:ea typeface="+mn-ea"/>
                <a:cs typeface="GDVtype Light"/>
              </a:rPr>
              <a:t>030-2020 5000</a:t>
            </a:r>
            <a:endParaRPr lang="de-DE" sz="1100" b="0" kern="1200" spc="10">
              <a:ln>
                <a:noFill/>
              </a:ln>
              <a:solidFill>
                <a:schemeClr val="accent2">
                  <a:lumMod val="20000"/>
                  <a:lumOff val="80000"/>
                </a:schemeClr>
              </a:solidFill>
              <a:latin typeface="Lucida Console" panose="020B0609040504020204" pitchFamily="49" charset="0"/>
              <a:ea typeface="+mn-ea"/>
              <a:cs typeface="GDVtype Light"/>
            </a:endParaRPr>
          </a:p>
          <a:p>
            <a:pPr marL="12700" marR="6350">
              <a:lnSpc>
                <a:spcPct val="120000"/>
              </a:lnSpc>
            </a:pPr>
            <a:r>
              <a:rPr sz="1100" b="0" kern="1200" spc="10">
                <a:ln>
                  <a:noFill/>
                </a:ln>
                <a:solidFill>
                  <a:schemeClr val="accent2">
                    <a:lumMod val="20000"/>
                    <a:lumOff val="80000"/>
                  </a:schemeClr>
                </a:solidFill>
                <a:latin typeface="Lucida Console" panose="020B0609040504020204" pitchFamily="49" charset="0"/>
                <a:ea typeface="+mn-ea"/>
                <a:cs typeface="GDVtype Light"/>
              </a:rPr>
              <a:t>F:</a:t>
            </a:r>
            <a:r>
              <a:rPr lang="de-DE" sz="1100" b="0" kern="1200" spc="10">
                <a:ln>
                  <a:noFill/>
                </a:ln>
                <a:solidFill>
                  <a:schemeClr val="accent2">
                    <a:lumMod val="20000"/>
                    <a:lumOff val="80000"/>
                  </a:schemeClr>
                </a:solidFill>
                <a:latin typeface="Lucida Console" panose="020B0609040504020204" pitchFamily="49" charset="0"/>
                <a:ea typeface="+mn-ea"/>
                <a:cs typeface="GDVtype Light"/>
              </a:rPr>
              <a:t> </a:t>
            </a:r>
            <a:r>
              <a:rPr sz="1100" b="0" kern="1200" spc="10">
                <a:ln>
                  <a:noFill/>
                </a:ln>
                <a:solidFill>
                  <a:schemeClr val="accent2">
                    <a:lumMod val="20000"/>
                    <a:lumOff val="80000"/>
                  </a:schemeClr>
                </a:solidFill>
                <a:latin typeface="Lucida Console" panose="020B0609040504020204" pitchFamily="49" charset="0"/>
                <a:ea typeface="+mn-ea"/>
                <a:cs typeface="GDVtype Light"/>
              </a:rPr>
              <a:t>030-2020 6000</a:t>
            </a:r>
            <a:endParaRPr lang="de-DE" sz="1100" b="0" kern="1200" spc="10">
              <a:ln>
                <a:noFill/>
              </a:ln>
              <a:solidFill>
                <a:schemeClr val="accent2">
                  <a:lumMod val="20000"/>
                  <a:lumOff val="80000"/>
                </a:schemeClr>
              </a:solidFill>
              <a:latin typeface="Lucida Console" panose="020B0609040504020204" pitchFamily="49" charset="0"/>
              <a:ea typeface="+mn-ea"/>
              <a:cs typeface="GDVtype Light"/>
            </a:endParaRPr>
          </a:p>
          <a:p>
            <a:pPr marL="12700" marR="6350">
              <a:lnSpc>
                <a:spcPct val="120000"/>
              </a:lnSpc>
            </a:pPr>
            <a:r>
              <a:rPr lang="de-DE" sz="1100" b="0" kern="1200" spc="10">
                <a:ln>
                  <a:noFill/>
                </a:ln>
                <a:solidFill>
                  <a:schemeClr val="accent2">
                    <a:lumMod val="20000"/>
                    <a:lumOff val="80000"/>
                  </a:schemeClr>
                </a:solidFill>
                <a:latin typeface="Lucida Console" panose="020B0609040504020204" pitchFamily="49" charset="0"/>
                <a:ea typeface="+mn-ea"/>
                <a:cs typeface="GDVtype Light"/>
              </a:rPr>
              <a:t>E: </a:t>
            </a:r>
            <a:r>
              <a:rPr sz="1100" b="0" kern="1200" spc="10" err="1">
                <a:ln>
                  <a:noFill/>
                </a:ln>
                <a:solidFill>
                  <a:schemeClr val="accent2">
                    <a:lumMod val="20000"/>
                    <a:lumOff val="80000"/>
                  </a:schemeClr>
                </a:solidFill>
                <a:latin typeface="Lucida Console" panose="020B0609040504020204" pitchFamily="49" charset="0"/>
                <a:ea typeface="+mn-ea"/>
                <a:cs typeface="GDVtype Light"/>
              </a:rPr>
              <a:t>berlin@gdv.de</a:t>
            </a:r>
            <a:endParaRPr sz="1100" b="0" kern="1200" spc="10">
              <a:ln>
                <a:noFill/>
              </a:ln>
              <a:solidFill>
                <a:schemeClr val="accent2">
                  <a:lumMod val="20000"/>
                  <a:lumOff val="80000"/>
                </a:schemeClr>
              </a:solidFill>
              <a:latin typeface="Lucida Console" panose="020B0609040504020204" pitchFamily="49" charset="0"/>
              <a:ea typeface="+mn-ea"/>
              <a:cs typeface="GDVtype Light"/>
            </a:endParaRPr>
          </a:p>
        </p:txBody>
      </p:sp>
      <p:sp>
        <p:nvSpPr>
          <p:cNvPr id="10" name="object 5">
            <a:extLst>
              <a:ext uri="{FF2B5EF4-FFF2-40B4-BE49-F238E27FC236}">
                <a16:creationId xmlns:a16="http://schemas.microsoft.com/office/drawing/2014/main" id="{91750D4E-2B8B-8C7D-FA82-13B654FB337B}"/>
              </a:ext>
            </a:extLst>
          </p:cNvPr>
          <p:cNvSpPr txBox="1"/>
          <p:nvPr userDrawn="1"/>
        </p:nvSpPr>
        <p:spPr>
          <a:xfrm>
            <a:off x="3649315" y="4725144"/>
            <a:ext cx="2448273" cy="1296244"/>
          </a:xfrm>
          <a:prstGeom prst="rect">
            <a:avLst/>
          </a:prstGeom>
          <a:ln>
            <a:noFill/>
          </a:ln>
        </p:spPr>
        <p:txBody>
          <a:bodyPr vert="horz" wrap="none" lIns="0" tIns="0" rIns="0" bIns="0" rtlCol="0" anchor="b">
            <a:noAutofit/>
          </a:bodyPr>
          <a:lstStyle/>
          <a:p>
            <a:pPr marL="12700" marR="6350">
              <a:lnSpc>
                <a:spcPct val="120000"/>
              </a:lnSpc>
            </a:pPr>
            <a:r>
              <a:rPr lang="de-DE" sz="1100" b="0" spc="10">
                <a:ln>
                  <a:noFill/>
                </a:ln>
                <a:solidFill>
                  <a:schemeClr val="accent2">
                    <a:lumMod val="20000"/>
                    <a:lumOff val="80000"/>
                  </a:schemeClr>
                </a:solidFill>
                <a:latin typeface="Lucida Console" panose="020B0609040504020204" pitchFamily="49" charset="0"/>
                <a:cs typeface="GDVtype Light"/>
              </a:rPr>
              <a:t>Rue du Champ de Mars 23</a:t>
            </a:r>
          </a:p>
          <a:p>
            <a:pPr marL="12700" marR="6350">
              <a:lnSpc>
                <a:spcPct val="120000"/>
              </a:lnSpc>
            </a:pPr>
            <a:r>
              <a:rPr lang="de-DE" sz="1100" b="0" spc="10">
                <a:ln>
                  <a:noFill/>
                </a:ln>
                <a:solidFill>
                  <a:schemeClr val="accent2">
                    <a:lumMod val="20000"/>
                    <a:lumOff val="80000"/>
                  </a:schemeClr>
                </a:solidFill>
                <a:latin typeface="Lucida Console" panose="020B0609040504020204" pitchFamily="49" charset="0"/>
                <a:cs typeface="GDVtype Light"/>
              </a:rPr>
              <a:t>B - 1050 Brüssel</a:t>
            </a:r>
          </a:p>
          <a:p>
            <a:pPr marL="12700" marR="6350">
              <a:lnSpc>
                <a:spcPct val="120000"/>
              </a:lnSpc>
            </a:pPr>
            <a:r>
              <a:rPr lang="de-DE" sz="1100" b="0" spc="10">
                <a:ln>
                  <a:noFill/>
                </a:ln>
                <a:solidFill>
                  <a:schemeClr val="accent2">
                    <a:lumMod val="20000"/>
                    <a:lumOff val="80000"/>
                  </a:schemeClr>
                </a:solidFill>
                <a:latin typeface="Lucida Console" panose="020B0609040504020204" pitchFamily="49" charset="0"/>
                <a:cs typeface="GDVtype Light"/>
              </a:rPr>
              <a:t>T: 0032-2-2 82 47 30</a:t>
            </a:r>
          </a:p>
          <a:p>
            <a:pPr marL="12700" marR="6350">
              <a:lnSpc>
                <a:spcPct val="120000"/>
              </a:lnSpc>
            </a:pPr>
            <a:r>
              <a:rPr lang="de-DE" sz="1100" b="0" spc="10">
                <a:ln>
                  <a:noFill/>
                </a:ln>
                <a:solidFill>
                  <a:schemeClr val="accent2">
                    <a:lumMod val="20000"/>
                    <a:lumOff val="80000"/>
                  </a:schemeClr>
                </a:solidFill>
                <a:latin typeface="Lucida Console" panose="020B0609040504020204" pitchFamily="49" charset="0"/>
                <a:cs typeface="GDVtype Light"/>
              </a:rPr>
              <a:t>F: 0049-30-2020 6140</a:t>
            </a:r>
          </a:p>
          <a:p>
            <a:pPr marL="12700" marR="6350">
              <a:lnSpc>
                <a:spcPct val="120000"/>
              </a:lnSpc>
            </a:pPr>
            <a:r>
              <a:rPr lang="de-DE" sz="1100" b="0" spc="10">
                <a:ln>
                  <a:noFill/>
                </a:ln>
                <a:solidFill>
                  <a:schemeClr val="accent2">
                    <a:lumMod val="20000"/>
                    <a:lumOff val="80000"/>
                  </a:schemeClr>
                </a:solidFill>
                <a:latin typeface="Lucida Console" panose="020B0609040504020204" pitchFamily="49" charset="0"/>
                <a:cs typeface="GDVtype Light"/>
              </a:rPr>
              <a:t>E: </a:t>
            </a:r>
            <a:r>
              <a:rPr lang="de-DE" sz="1100" b="0" spc="10" err="1">
                <a:ln>
                  <a:noFill/>
                </a:ln>
                <a:solidFill>
                  <a:schemeClr val="accent2">
                    <a:lumMod val="20000"/>
                    <a:lumOff val="80000"/>
                  </a:schemeClr>
                </a:solidFill>
                <a:latin typeface="Lucida Console" panose="020B0609040504020204" pitchFamily="49" charset="0"/>
                <a:cs typeface="GDVtype Light"/>
              </a:rPr>
              <a:t>bruessel@gdv.de</a:t>
            </a:r>
            <a:endParaRPr lang="de-DE" sz="1100" b="0" spc="10">
              <a:ln>
                <a:noFill/>
              </a:ln>
              <a:solidFill>
                <a:schemeClr val="accent2">
                  <a:lumMod val="20000"/>
                  <a:lumOff val="80000"/>
                </a:schemeClr>
              </a:solidFill>
              <a:latin typeface="Lucida Console" panose="020B0609040504020204" pitchFamily="49" charset="0"/>
              <a:cs typeface="GDVtype Light"/>
            </a:endParaRPr>
          </a:p>
        </p:txBody>
      </p:sp>
      <p:sp>
        <p:nvSpPr>
          <p:cNvPr id="11" name="object 5">
            <a:extLst>
              <a:ext uri="{FF2B5EF4-FFF2-40B4-BE49-F238E27FC236}">
                <a16:creationId xmlns:a16="http://schemas.microsoft.com/office/drawing/2014/main" id="{5787E957-4339-F7CC-8CB2-8F7E7D09EFC4}"/>
              </a:ext>
            </a:extLst>
          </p:cNvPr>
          <p:cNvSpPr txBox="1"/>
          <p:nvPr userDrawn="1"/>
        </p:nvSpPr>
        <p:spPr>
          <a:xfrm>
            <a:off x="6399036" y="4725144"/>
            <a:ext cx="3010919" cy="1296244"/>
          </a:xfrm>
          <a:prstGeom prst="rect">
            <a:avLst/>
          </a:prstGeom>
          <a:ln>
            <a:noFill/>
          </a:ln>
        </p:spPr>
        <p:txBody>
          <a:bodyPr vert="horz" wrap="none" lIns="0" tIns="0" rIns="0" bIns="0" rtlCol="0" anchor="b">
            <a:noAutofit/>
          </a:bodyPr>
          <a:lstStyle/>
          <a:p>
            <a:pPr marL="12700" marR="6350">
              <a:lnSpc>
                <a:spcPct val="120000"/>
              </a:lnSpc>
            </a:pPr>
            <a:r>
              <a:rPr lang="de-DE" sz="1100" b="0" spc="10" dirty="0">
                <a:ln>
                  <a:noFill/>
                </a:ln>
                <a:solidFill>
                  <a:schemeClr val="accent2">
                    <a:lumMod val="20000"/>
                    <a:lumOff val="80000"/>
                  </a:schemeClr>
                </a:solidFill>
                <a:latin typeface="Lucida Console" panose="020B0609040504020204" pitchFamily="49" charset="0"/>
                <a:cs typeface="GDVtype Light"/>
              </a:rPr>
              <a:t>www.gdv.de </a:t>
            </a:r>
          </a:p>
          <a:p>
            <a:pPr marL="12700" marR="6350">
              <a:lnSpc>
                <a:spcPct val="120000"/>
              </a:lnSpc>
            </a:pPr>
            <a:r>
              <a:rPr lang="de-DE" sz="1100" b="0" spc="10" dirty="0">
                <a:ln>
                  <a:noFill/>
                </a:ln>
                <a:solidFill>
                  <a:schemeClr val="accent2">
                    <a:lumMod val="20000"/>
                    <a:lumOff val="80000"/>
                  </a:schemeClr>
                </a:solidFill>
                <a:latin typeface="Lucida Console" panose="020B0609040504020204" pitchFamily="49" charset="0"/>
                <a:cs typeface="GDVtype Light"/>
              </a:rPr>
              <a:t>www.DieVERSiCHERER.de</a:t>
            </a:r>
          </a:p>
          <a:p>
            <a:pPr marL="12700" marR="6350">
              <a:lnSpc>
                <a:spcPct val="120000"/>
              </a:lnSpc>
            </a:pPr>
            <a:r>
              <a:rPr lang="de-DE" sz="1100" b="0" spc="10" dirty="0">
                <a:ln>
                  <a:noFill/>
                </a:ln>
                <a:solidFill>
                  <a:schemeClr val="accent2">
                    <a:lumMod val="20000"/>
                    <a:lumOff val="80000"/>
                  </a:schemeClr>
                </a:solidFill>
                <a:latin typeface="Lucida Console" panose="020B0609040504020204" pitchFamily="49" charset="0"/>
                <a:cs typeface="GDVtype Light"/>
              </a:rPr>
              <a:t>facebook.com/DieVERSiCHERER.de</a:t>
            </a:r>
          </a:p>
          <a:p>
            <a:pPr marL="12700" marR="6350">
              <a:lnSpc>
                <a:spcPct val="120000"/>
              </a:lnSpc>
            </a:pPr>
            <a:r>
              <a:rPr lang="de-DE" sz="1100" b="0" spc="10" dirty="0">
                <a:ln>
                  <a:noFill/>
                </a:ln>
                <a:solidFill>
                  <a:schemeClr val="accent2">
                    <a:lumMod val="20000"/>
                    <a:lumOff val="80000"/>
                  </a:schemeClr>
                </a:solidFill>
                <a:latin typeface="Lucida Console" panose="020B0609040504020204" pitchFamily="49" charset="0"/>
                <a:cs typeface="GDVtype Light"/>
              </a:rPr>
              <a:t>X: @gdv_de</a:t>
            </a:r>
          </a:p>
          <a:p>
            <a:pPr marL="12700" marR="6350">
              <a:lnSpc>
                <a:spcPct val="120000"/>
              </a:lnSpc>
            </a:pPr>
            <a:r>
              <a:rPr lang="de-DE" sz="1100" b="0" spc="10" dirty="0">
                <a:ln>
                  <a:noFill/>
                </a:ln>
                <a:solidFill>
                  <a:schemeClr val="accent2">
                    <a:lumMod val="20000"/>
                    <a:lumOff val="80000"/>
                  </a:schemeClr>
                </a:solidFill>
                <a:latin typeface="Lucida Console" panose="020B0609040504020204" pitchFamily="49" charset="0"/>
                <a:cs typeface="GDVtype Light"/>
              </a:rPr>
              <a:t>www.youtube.com/user/GDVBerlin</a:t>
            </a:r>
          </a:p>
        </p:txBody>
      </p:sp>
      <p:sp>
        <p:nvSpPr>
          <p:cNvPr id="13" name="Titel 1">
            <a:extLst>
              <a:ext uri="{FF2B5EF4-FFF2-40B4-BE49-F238E27FC236}">
                <a16:creationId xmlns:a16="http://schemas.microsoft.com/office/drawing/2014/main" id="{FF80CF91-5D1C-1F6C-1B77-DB2909DC86F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1598262"/>
            <a:ext cx="8676000" cy="1412864"/>
          </a:xfrm>
          <a:noFill/>
          <a:ln>
            <a:noFill/>
          </a:ln>
        </p:spPr>
        <p:txBody>
          <a:bodyPr wrap="square" lIns="936000" tIns="90000" rIns="144000" bIns="90000" anchor="t" anchorCtr="0">
            <a:sp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4000" b="1" baseline="0">
                <a:solidFill>
                  <a:schemeClr val="bg1"/>
                </a:solidFill>
                <a:latin typeface="+mj-lt"/>
                <a:ea typeface="GDVtype ExtraLight" panose="020F0003040202060204" pitchFamily="34" charset="0"/>
              </a:defRPr>
            </a:lvl1pPr>
          </a:lstStyle>
          <a:p>
            <a:r>
              <a:rPr lang="sv-SE" err="1"/>
              <a:t>Danke</a:t>
            </a:r>
            <a:r>
              <a:rPr lang="sv-SE"/>
              <a:t> </a:t>
            </a:r>
            <a:r>
              <a:rPr lang="sv-SE" err="1"/>
              <a:t>für</a:t>
            </a:r>
            <a:r>
              <a:rPr lang="sv-SE"/>
              <a:t> </a:t>
            </a:r>
            <a:r>
              <a:rPr lang="sv-SE" err="1"/>
              <a:t>Ihre</a:t>
            </a:r>
            <a:r>
              <a:rPr lang="sv-SE"/>
              <a:t> </a:t>
            </a:r>
            <a:r>
              <a:rPr lang="sv-SE" err="1"/>
              <a:t>Aufmerksamkeit</a:t>
            </a:r>
            <a:r>
              <a:rPr lang="sv-SE"/>
              <a:t>.</a:t>
            </a:r>
            <a:br>
              <a:rPr lang="sv-SE"/>
            </a:br>
            <a:r>
              <a:rPr lang="sv-SE" err="1"/>
              <a:t>Ihre</a:t>
            </a:r>
            <a:r>
              <a:rPr lang="sv-SE"/>
              <a:t> </a:t>
            </a:r>
            <a:r>
              <a:rPr lang="sv-SE" err="1"/>
              <a:t>Fragen</a:t>
            </a:r>
            <a:r>
              <a:rPr lang="sv-SE"/>
              <a:t>?</a:t>
            </a:r>
            <a:endParaRPr lang="de-DE"/>
          </a:p>
        </p:txBody>
      </p:sp>
      <p:grpSp>
        <p:nvGrpSpPr>
          <p:cNvPr id="26" name="Gruppieren 25">
            <a:extLst>
              <a:ext uri="{FF2B5EF4-FFF2-40B4-BE49-F238E27FC236}">
                <a16:creationId xmlns:a16="http://schemas.microsoft.com/office/drawing/2014/main" id="{59CD8941-DC9C-4AF1-83D2-4EBA1C61ECB3}"/>
              </a:ext>
            </a:extLst>
          </p:cNvPr>
          <p:cNvGrpSpPr/>
          <p:nvPr userDrawn="1"/>
        </p:nvGrpSpPr>
        <p:grpSpPr>
          <a:xfrm>
            <a:off x="8463752" y="1638207"/>
            <a:ext cx="3478456" cy="3471827"/>
            <a:chOff x="6943726" y="879475"/>
            <a:chExt cx="4997450" cy="4987926"/>
          </a:xfrm>
        </p:grpSpPr>
        <p:sp>
          <p:nvSpPr>
            <p:cNvPr id="27" name="Freeform 5">
              <a:extLst>
                <a:ext uri="{FF2B5EF4-FFF2-40B4-BE49-F238E27FC236}">
                  <a16:creationId xmlns:a16="http://schemas.microsoft.com/office/drawing/2014/main" id="{659D7EF7-4D8F-4662-8672-1FC13404816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43726" y="879475"/>
              <a:ext cx="4989513" cy="4987926"/>
            </a:xfrm>
            <a:prstGeom prst="ellipse">
              <a:avLst/>
            </a:prstGeom>
            <a:noFill/>
            <a:ln w="17463" cap="flat">
              <a:solidFill>
                <a:srgbClr val="7DAF95">
                  <a:alpha val="60000"/>
                </a:srgb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8" name="Freeform 6">
              <a:extLst>
                <a:ext uri="{FF2B5EF4-FFF2-40B4-BE49-F238E27FC236}">
                  <a16:creationId xmlns:a16="http://schemas.microsoft.com/office/drawing/2014/main" id="{0C94CBFD-12CC-4987-9155-D404EA0D26A1}"/>
                </a:ext>
              </a:extLst>
            </p:cNvPr>
            <p:cNvSpPr>
              <a:spLocks/>
            </p:cNvSpPr>
            <p:nvPr userDrawn="1"/>
          </p:nvSpPr>
          <p:spPr bwMode="auto">
            <a:xfrm flipV="1">
              <a:off x="6950076" y="3378193"/>
              <a:ext cx="4991100" cy="0"/>
            </a:xfrm>
            <a:prstGeom prst="rect">
              <a:avLst/>
            </a:prstGeom>
            <a:noFill/>
            <a:ln w="17463" cap="flat">
              <a:solidFill>
                <a:srgbClr val="7DAF95">
                  <a:alpha val="60000"/>
                </a:srgb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9" name="Freeform 7">
              <a:extLst>
                <a:ext uri="{FF2B5EF4-FFF2-40B4-BE49-F238E27FC236}">
                  <a16:creationId xmlns:a16="http://schemas.microsoft.com/office/drawing/2014/main" id="{FE50397B-44A7-4CDD-8B8E-3921F685EC6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47889" y="2543175"/>
              <a:ext cx="1658938" cy="1657350"/>
            </a:xfrm>
            <a:prstGeom prst="blockArc">
              <a:avLst>
                <a:gd name="adj1" fmla="val 10800000"/>
                <a:gd name="adj2" fmla="val 0"/>
                <a:gd name="adj3" fmla="val 0"/>
              </a:avLst>
            </a:prstGeom>
            <a:noFill/>
            <a:ln w="17463" cap="flat">
              <a:solidFill>
                <a:srgbClr val="7DAF95">
                  <a:alpha val="60000"/>
                </a:srgb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30" name="Freeform 8">
              <a:extLst>
                <a:ext uri="{FF2B5EF4-FFF2-40B4-BE49-F238E27FC236}">
                  <a16:creationId xmlns:a16="http://schemas.microsoft.com/office/drawing/2014/main" id="{36C4D686-A56A-4CDE-8B60-4545733BE05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43726" y="1712912"/>
              <a:ext cx="3324225" cy="3322637"/>
            </a:xfrm>
            <a:prstGeom prst="blockArc">
              <a:avLst>
                <a:gd name="adj1" fmla="val 10800000"/>
                <a:gd name="adj2" fmla="val 21561401"/>
                <a:gd name="adj3" fmla="val 4"/>
              </a:avLst>
            </a:prstGeom>
            <a:noFill/>
            <a:ln w="17463" cap="flat">
              <a:solidFill>
                <a:srgbClr val="7DAF95">
                  <a:alpha val="60000"/>
                </a:srgb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31" name="Freeform 9">
              <a:extLst>
                <a:ext uri="{FF2B5EF4-FFF2-40B4-BE49-F238E27FC236}">
                  <a16:creationId xmlns:a16="http://schemas.microsoft.com/office/drawing/2014/main" id="{95AF2A32-238A-4956-BEAA-F79218EE70C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9445626" y="3376613"/>
              <a:ext cx="2487613" cy="1658938"/>
            </a:xfrm>
            <a:custGeom>
              <a:avLst/>
              <a:gdLst>
                <a:gd name="T0" fmla="*/ 1576 w 2363"/>
                <a:gd name="T1" fmla="*/ 788 h 1576"/>
                <a:gd name="T2" fmla="*/ 1576 w 2363"/>
                <a:gd name="T3" fmla="*/ 788 h 1576"/>
                <a:gd name="T4" fmla="*/ 788 w 2363"/>
                <a:gd name="T5" fmla="*/ 0 h 1576"/>
                <a:gd name="T6" fmla="*/ 0 w 2363"/>
                <a:gd name="T7" fmla="*/ 1364 h 1576"/>
                <a:gd name="T8" fmla="*/ 788 w 2363"/>
                <a:gd name="T9" fmla="*/ 1576 h 1576"/>
                <a:gd name="T10" fmla="*/ 2363 w 2363"/>
                <a:gd name="T11" fmla="*/ 0 h 1576"/>
                <a:gd name="T12" fmla="*/ 1576 w 2363"/>
                <a:gd name="T13" fmla="*/ 788 h 1576"/>
                <a:gd name="T14" fmla="*/ 1576 w 2363"/>
                <a:gd name="T15" fmla="*/ 788 h 15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363" h="1576">
                  <a:moveTo>
                    <a:pt x="1576" y="788"/>
                  </a:moveTo>
                  <a:lnTo>
                    <a:pt x="1576" y="788"/>
                  </a:lnTo>
                  <a:cubicBezTo>
                    <a:pt x="1140" y="788"/>
                    <a:pt x="788" y="436"/>
                    <a:pt x="788" y="0"/>
                  </a:cubicBezTo>
                  <a:cubicBezTo>
                    <a:pt x="788" y="583"/>
                    <a:pt x="470" y="1091"/>
                    <a:pt x="0" y="1364"/>
                  </a:cubicBezTo>
                  <a:cubicBezTo>
                    <a:pt x="232" y="1498"/>
                    <a:pt x="500" y="1576"/>
                    <a:pt x="788" y="1576"/>
                  </a:cubicBezTo>
                  <a:cubicBezTo>
                    <a:pt x="1658" y="1576"/>
                    <a:pt x="2363" y="871"/>
                    <a:pt x="2363" y="0"/>
                  </a:cubicBezTo>
                  <a:cubicBezTo>
                    <a:pt x="2363" y="436"/>
                    <a:pt x="2011" y="788"/>
                    <a:pt x="1576" y="788"/>
                  </a:cubicBezTo>
                  <a:lnTo>
                    <a:pt x="1576" y="788"/>
                  </a:lnTo>
                  <a:close/>
                </a:path>
              </a:pathLst>
            </a:custGeom>
            <a:noFill/>
            <a:ln w="17463" cap="flat">
              <a:solidFill>
                <a:srgbClr val="7DAF95">
                  <a:alpha val="60000"/>
                </a:srgb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32" name="Freeform 11">
              <a:extLst>
                <a:ext uri="{FF2B5EF4-FFF2-40B4-BE49-F238E27FC236}">
                  <a16:creationId xmlns:a16="http://schemas.microsoft.com/office/drawing/2014/main" id="{9A314566-F8A5-447B-BD73-387440690F7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43726" y="3378200"/>
              <a:ext cx="2487613" cy="1657350"/>
            </a:xfrm>
            <a:custGeom>
              <a:avLst/>
              <a:gdLst>
                <a:gd name="T0" fmla="*/ 1575 w 2363"/>
                <a:gd name="T1" fmla="*/ 1575 h 1575"/>
                <a:gd name="T2" fmla="*/ 1575 w 2363"/>
                <a:gd name="T3" fmla="*/ 1575 h 1575"/>
                <a:gd name="T4" fmla="*/ 2363 w 2363"/>
                <a:gd name="T5" fmla="*/ 1363 h 1575"/>
                <a:gd name="T6" fmla="*/ 1575 w 2363"/>
                <a:gd name="T7" fmla="*/ 0 h 1575"/>
                <a:gd name="T8" fmla="*/ 788 w 2363"/>
                <a:gd name="T9" fmla="*/ 787 h 1575"/>
                <a:gd name="T10" fmla="*/ 0 w 2363"/>
                <a:gd name="T11" fmla="*/ 0 h 1575"/>
                <a:gd name="T12" fmla="*/ 1575 w 2363"/>
                <a:gd name="T13" fmla="*/ 1575 h 1575"/>
                <a:gd name="T14" fmla="*/ 1575 w 2363"/>
                <a:gd name="T15" fmla="*/ 1575 h 1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363" h="1575">
                  <a:moveTo>
                    <a:pt x="1575" y="1575"/>
                  </a:moveTo>
                  <a:lnTo>
                    <a:pt x="1575" y="1575"/>
                  </a:lnTo>
                  <a:cubicBezTo>
                    <a:pt x="1863" y="1575"/>
                    <a:pt x="2131" y="1497"/>
                    <a:pt x="2363" y="1363"/>
                  </a:cubicBezTo>
                  <a:cubicBezTo>
                    <a:pt x="1893" y="1090"/>
                    <a:pt x="1575" y="582"/>
                    <a:pt x="1575" y="0"/>
                  </a:cubicBezTo>
                  <a:cubicBezTo>
                    <a:pt x="1575" y="435"/>
                    <a:pt x="1223" y="787"/>
                    <a:pt x="788" y="787"/>
                  </a:cubicBezTo>
                  <a:cubicBezTo>
                    <a:pt x="352" y="787"/>
                    <a:pt x="0" y="435"/>
                    <a:pt x="0" y="0"/>
                  </a:cubicBezTo>
                  <a:cubicBezTo>
                    <a:pt x="0" y="870"/>
                    <a:pt x="705" y="1575"/>
                    <a:pt x="1575" y="1575"/>
                  </a:cubicBezTo>
                  <a:lnTo>
                    <a:pt x="1575" y="1575"/>
                  </a:lnTo>
                  <a:close/>
                </a:path>
              </a:pathLst>
            </a:custGeom>
            <a:noFill/>
            <a:ln w="17463" cap="flat">
              <a:solidFill>
                <a:srgbClr val="7DAF95">
                  <a:alpha val="60000"/>
                </a:srgb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320902138"/>
      </p:ext>
    </p:extLst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pressum_FARB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hteck 34">
            <a:extLst>
              <a:ext uri="{FF2B5EF4-FFF2-40B4-BE49-F238E27FC236}">
                <a16:creationId xmlns:a16="http://schemas.microsoft.com/office/drawing/2014/main" id="{48426845-77E7-3D6E-CEB9-CD36966528F2}"/>
              </a:ext>
            </a:extLst>
          </p:cNvPr>
          <p:cNvSpPr/>
          <p:nvPr userDrawn="1"/>
        </p:nvSpPr>
        <p:spPr>
          <a:xfrm>
            <a:off x="0" y="0"/>
            <a:ext cx="12195175" cy="337185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80000"/>
                </a:schemeClr>
              </a:gs>
              <a:gs pos="46000">
                <a:schemeClr val="tx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9" name="Grafik 38">
            <a:extLst>
              <a:ext uri="{FF2B5EF4-FFF2-40B4-BE49-F238E27FC236}">
                <a16:creationId xmlns:a16="http://schemas.microsoft.com/office/drawing/2014/main" id="{9345E481-C956-4B55-AABD-1FB3655DDCF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3180" y="269875"/>
            <a:ext cx="2078037" cy="269875"/>
          </a:xfrm>
          <a:prstGeom prst="rect">
            <a:avLst/>
          </a:prstGeom>
        </p:spPr>
      </p:pic>
      <p:sp>
        <p:nvSpPr>
          <p:cNvPr id="42" name="object 5">
            <a:extLst>
              <a:ext uri="{FF2B5EF4-FFF2-40B4-BE49-F238E27FC236}">
                <a16:creationId xmlns:a16="http://schemas.microsoft.com/office/drawing/2014/main" id="{D290502E-2CAE-A450-089D-48AC3A12497C}"/>
              </a:ext>
            </a:extLst>
          </p:cNvPr>
          <p:cNvSpPr txBox="1"/>
          <p:nvPr userDrawn="1"/>
        </p:nvSpPr>
        <p:spPr>
          <a:xfrm>
            <a:off x="912813" y="4725144"/>
            <a:ext cx="2448273" cy="1296244"/>
          </a:xfrm>
          <a:prstGeom prst="rect">
            <a:avLst/>
          </a:prstGeom>
          <a:ln>
            <a:noFill/>
          </a:ln>
        </p:spPr>
        <p:txBody>
          <a:bodyPr vert="horz" wrap="none" lIns="0" tIns="0" rIns="0" bIns="0" rtlCol="0" anchor="b">
            <a:noAutofit/>
          </a:bodyPr>
          <a:lstStyle/>
          <a:p>
            <a:pPr marL="12700" marR="6350">
              <a:lnSpc>
                <a:spcPct val="120000"/>
              </a:lnSpc>
            </a:pPr>
            <a:r>
              <a:rPr sz="1100" b="0" spc="1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Lucida Console" panose="020B0609040504020204" pitchFamily="49" charset="0"/>
                <a:cs typeface="GDVtype Light"/>
              </a:rPr>
              <a:t>Wilhelm</a:t>
            </a:r>
            <a:r>
              <a:rPr sz="1100" b="0" spc="5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Lucida Console" panose="020B0609040504020204" pitchFamily="49" charset="0"/>
                <a:cs typeface="GDVtype Light"/>
              </a:rPr>
              <a:t>s</a:t>
            </a:r>
            <a:r>
              <a:rPr sz="1100" b="0" spc="1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Lucida Console" panose="020B0609040504020204" pitchFamily="49" charset="0"/>
                <a:cs typeface="GDVtype Light"/>
              </a:rPr>
              <a:t>t</a:t>
            </a:r>
            <a:r>
              <a:rPr sz="1100" b="0" spc="-5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Lucida Console" panose="020B0609040504020204" pitchFamily="49" charset="0"/>
                <a:cs typeface="GDVtype Light"/>
              </a:rPr>
              <a:t>r</a:t>
            </a:r>
            <a:r>
              <a:rPr sz="1100" b="0" spc="1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Lucida Console" panose="020B0609040504020204" pitchFamily="49" charset="0"/>
                <a:cs typeface="GDVtype Light"/>
              </a:rPr>
              <a:t>aß</a:t>
            </a:r>
            <a:r>
              <a:rPr sz="1100" b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Lucida Console" panose="020B0609040504020204" pitchFamily="49" charset="0"/>
                <a:cs typeface="GDVtype Light"/>
              </a:rPr>
              <a:t>e</a:t>
            </a:r>
            <a:r>
              <a:rPr sz="1100" b="0" spc="25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Lucida Console" panose="020B0609040504020204" pitchFamily="49" charset="0"/>
                <a:cs typeface="GDVtype Light"/>
              </a:rPr>
              <a:t> </a:t>
            </a:r>
            <a:r>
              <a:rPr sz="1100" b="0" spc="-1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Lucida Console" panose="020B0609040504020204" pitchFamily="49" charset="0"/>
                <a:cs typeface="GDVtype Light"/>
              </a:rPr>
              <a:t>4</a:t>
            </a:r>
            <a:r>
              <a:rPr sz="1100" b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Lucida Console" panose="020B0609040504020204" pitchFamily="49" charset="0"/>
                <a:cs typeface="GDVtype Light"/>
              </a:rPr>
              <a:t>3</a:t>
            </a:r>
            <a:r>
              <a:rPr sz="1100" b="0" spc="25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Lucida Console" panose="020B0609040504020204" pitchFamily="49" charset="0"/>
                <a:cs typeface="GDVtype Light"/>
              </a:rPr>
              <a:t> </a:t>
            </a:r>
            <a:r>
              <a:rPr sz="1100" b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Lucida Console" panose="020B0609040504020204" pitchFamily="49" charset="0"/>
                <a:cs typeface="GDVtype Light"/>
              </a:rPr>
              <a:t>/</a:t>
            </a:r>
            <a:r>
              <a:rPr sz="1100" b="0" spc="25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Lucida Console" panose="020B0609040504020204" pitchFamily="49" charset="0"/>
                <a:cs typeface="GDVtype Light"/>
              </a:rPr>
              <a:t> </a:t>
            </a:r>
            <a:r>
              <a:rPr sz="1100" b="0" spc="-1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Lucida Console" panose="020B0609040504020204" pitchFamily="49" charset="0"/>
                <a:cs typeface="GDVtype Light"/>
              </a:rPr>
              <a:t>4</a:t>
            </a:r>
            <a:r>
              <a:rPr sz="1100" b="0" spc="1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Lucida Console" panose="020B0609040504020204" pitchFamily="49" charset="0"/>
                <a:cs typeface="GDVtype Light"/>
              </a:rPr>
              <a:t>3G</a:t>
            </a:r>
            <a:endParaRPr lang="de-DE" sz="1100" b="0" spc="10">
              <a:ln>
                <a:noFill/>
              </a:ln>
              <a:solidFill>
                <a:schemeClr val="bg1">
                  <a:lumMod val="50000"/>
                </a:schemeClr>
              </a:solidFill>
              <a:latin typeface="Lucida Console" panose="020B0609040504020204" pitchFamily="49" charset="0"/>
              <a:cs typeface="GDVtype Light"/>
            </a:endParaRPr>
          </a:p>
          <a:p>
            <a:pPr marL="12700" marR="6350">
              <a:lnSpc>
                <a:spcPct val="120000"/>
              </a:lnSpc>
            </a:pPr>
            <a:r>
              <a:rPr sz="1100" b="0" spc="-1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Lucida Console" panose="020B0609040504020204" pitchFamily="49" charset="0"/>
                <a:cs typeface="GDVtype Light"/>
              </a:rPr>
              <a:t>1</a:t>
            </a:r>
            <a:r>
              <a:rPr sz="1100" b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Lucida Console" panose="020B0609040504020204" pitchFamily="49" charset="0"/>
                <a:cs typeface="GDVtype Light"/>
              </a:rPr>
              <a:t>0</a:t>
            </a:r>
            <a:r>
              <a:rPr sz="1100" b="0" spc="1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Lucida Console" panose="020B0609040504020204" pitchFamily="49" charset="0"/>
                <a:cs typeface="GDVtype Light"/>
              </a:rPr>
              <a:t>1</a:t>
            </a:r>
            <a:r>
              <a:rPr sz="1100" b="0" spc="-25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Lucida Console" panose="020B0609040504020204" pitchFamily="49" charset="0"/>
                <a:cs typeface="GDVtype Light"/>
              </a:rPr>
              <a:t>1</a:t>
            </a:r>
            <a:r>
              <a:rPr sz="1100" b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Lucida Console" panose="020B0609040504020204" pitchFamily="49" charset="0"/>
                <a:cs typeface="GDVtype Light"/>
              </a:rPr>
              <a:t>7</a:t>
            </a:r>
            <a:r>
              <a:rPr sz="1100" b="0" spc="25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Lucida Console" panose="020B0609040504020204" pitchFamily="49" charset="0"/>
                <a:cs typeface="GDVtype Light"/>
              </a:rPr>
              <a:t> </a:t>
            </a:r>
            <a:r>
              <a:rPr sz="1100" b="0" spc="1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Lucida Console" panose="020B0609040504020204" pitchFamily="49" charset="0"/>
                <a:cs typeface="GDVtype Light"/>
              </a:rPr>
              <a:t>Berlin</a:t>
            </a:r>
            <a:endParaRPr lang="de-DE" sz="1100" b="0" spc="10">
              <a:ln>
                <a:noFill/>
              </a:ln>
              <a:solidFill>
                <a:schemeClr val="bg1">
                  <a:lumMod val="50000"/>
                </a:schemeClr>
              </a:solidFill>
              <a:latin typeface="Lucida Console" panose="020B0609040504020204" pitchFamily="49" charset="0"/>
              <a:cs typeface="GDVtype Light"/>
            </a:endParaRPr>
          </a:p>
          <a:p>
            <a:pPr marL="12700" marR="6350">
              <a:lnSpc>
                <a:spcPct val="120000"/>
              </a:lnSpc>
            </a:pPr>
            <a:r>
              <a:rPr lang="de-DE" sz="1100" b="0" kern="1200" spc="1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Lucida Console" panose="020B0609040504020204" pitchFamily="49" charset="0"/>
                <a:ea typeface="+mn-ea"/>
                <a:cs typeface="GDVtype Light"/>
              </a:rPr>
              <a:t>T</a:t>
            </a:r>
            <a:r>
              <a:rPr sz="1100" b="0" kern="1200" spc="1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Lucida Console" panose="020B0609040504020204" pitchFamily="49" charset="0"/>
                <a:ea typeface="+mn-ea"/>
                <a:cs typeface="GDVtype Light"/>
              </a:rPr>
              <a:t>:</a:t>
            </a:r>
            <a:r>
              <a:rPr lang="de-DE" sz="1100" b="0" kern="1200" spc="1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Lucida Console" panose="020B0609040504020204" pitchFamily="49" charset="0"/>
                <a:ea typeface="+mn-ea"/>
                <a:cs typeface="GDVtype Light"/>
              </a:rPr>
              <a:t> </a:t>
            </a:r>
            <a:r>
              <a:rPr sz="1100" b="0" kern="1200" spc="1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Lucida Console" panose="020B0609040504020204" pitchFamily="49" charset="0"/>
                <a:ea typeface="+mn-ea"/>
                <a:cs typeface="GDVtype Light"/>
              </a:rPr>
              <a:t>030-2020 5000</a:t>
            </a:r>
            <a:endParaRPr lang="de-DE" sz="1100" b="0" kern="1200" spc="10">
              <a:ln>
                <a:noFill/>
              </a:ln>
              <a:solidFill>
                <a:schemeClr val="bg1">
                  <a:lumMod val="50000"/>
                </a:schemeClr>
              </a:solidFill>
              <a:latin typeface="Lucida Console" panose="020B0609040504020204" pitchFamily="49" charset="0"/>
              <a:ea typeface="+mn-ea"/>
              <a:cs typeface="GDVtype Light"/>
            </a:endParaRPr>
          </a:p>
          <a:p>
            <a:pPr marL="12700" marR="6350">
              <a:lnSpc>
                <a:spcPct val="120000"/>
              </a:lnSpc>
            </a:pPr>
            <a:r>
              <a:rPr sz="1100" b="0" kern="1200" spc="1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Lucida Console" panose="020B0609040504020204" pitchFamily="49" charset="0"/>
                <a:ea typeface="+mn-ea"/>
                <a:cs typeface="GDVtype Light"/>
              </a:rPr>
              <a:t>F:</a:t>
            </a:r>
            <a:r>
              <a:rPr lang="de-DE" sz="1100" b="0" kern="1200" spc="1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Lucida Console" panose="020B0609040504020204" pitchFamily="49" charset="0"/>
                <a:ea typeface="+mn-ea"/>
                <a:cs typeface="GDVtype Light"/>
              </a:rPr>
              <a:t> </a:t>
            </a:r>
            <a:r>
              <a:rPr sz="1100" b="0" kern="1200" spc="1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Lucida Console" panose="020B0609040504020204" pitchFamily="49" charset="0"/>
                <a:ea typeface="+mn-ea"/>
                <a:cs typeface="GDVtype Light"/>
              </a:rPr>
              <a:t>030-2020 6000</a:t>
            </a:r>
            <a:endParaRPr lang="de-DE" sz="1100" b="0" kern="1200" spc="10">
              <a:ln>
                <a:noFill/>
              </a:ln>
              <a:solidFill>
                <a:schemeClr val="bg1">
                  <a:lumMod val="50000"/>
                </a:schemeClr>
              </a:solidFill>
              <a:latin typeface="Lucida Console" panose="020B0609040504020204" pitchFamily="49" charset="0"/>
              <a:ea typeface="+mn-ea"/>
              <a:cs typeface="GDVtype Light"/>
            </a:endParaRPr>
          </a:p>
          <a:p>
            <a:pPr marL="12700" marR="6350">
              <a:lnSpc>
                <a:spcPct val="120000"/>
              </a:lnSpc>
            </a:pPr>
            <a:r>
              <a:rPr lang="de-DE" sz="1100" b="0" kern="1200" spc="1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Lucida Console" panose="020B0609040504020204" pitchFamily="49" charset="0"/>
                <a:ea typeface="+mn-ea"/>
                <a:cs typeface="GDVtype Light"/>
              </a:rPr>
              <a:t>E: </a:t>
            </a:r>
            <a:r>
              <a:rPr sz="1100" b="0" kern="1200" spc="10" err="1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Lucida Console" panose="020B0609040504020204" pitchFamily="49" charset="0"/>
                <a:ea typeface="+mn-ea"/>
                <a:cs typeface="GDVtype Light"/>
              </a:rPr>
              <a:t>berlin@gdv.de</a:t>
            </a:r>
            <a:endParaRPr sz="1100" b="0" kern="1200" spc="10">
              <a:ln>
                <a:noFill/>
              </a:ln>
              <a:solidFill>
                <a:schemeClr val="bg1">
                  <a:lumMod val="50000"/>
                </a:schemeClr>
              </a:solidFill>
              <a:latin typeface="Lucida Console" panose="020B0609040504020204" pitchFamily="49" charset="0"/>
              <a:ea typeface="+mn-ea"/>
              <a:cs typeface="GDVtype Light"/>
            </a:endParaRPr>
          </a:p>
        </p:txBody>
      </p:sp>
      <p:sp>
        <p:nvSpPr>
          <p:cNvPr id="43" name="object 5">
            <a:extLst>
              <a:ext uri="{FF2B5EF4-FFF2-40B4-BE49-F238E27FC236}">
                <a16:creationId xmlns:a16="http://schemas.microsoft.com/office/drawing/2014/main" id="{7B3B01C7-2FB6-57B8-C779-7B250C10C0DE}"/>
              </a:ext>
            </a:extLst>
          </p:cNvPr>
          <p:cNvSpPr txBox="1"/>
          <p:nvPr userDrawn="1"/>
        </p:nvSpPr>
        <p:spPr>
          <a:xfrm>
            <a:off x="3649315" y="4725144"/>
            <a:ext cx="2448273" cy="1296244"/>
          </a:xfrm>
          <a:prstGeom prst="rect">
            <a:avLst/>
          </a:prstGeom>
          <a:ln>
            <a:noFill/>
          </a:ln>
        </p:spPr>
        <p:txBody>
          <a:bodyPr vert="horz" wrap="none" lIns="0" tIns="0" rIns="0" bIns="0" rtlCol="0" anchor="b">
            <a:noAutofit/>
          </a:bodyPr>
          <a:lstStyle/>
          <a:p>
            <a:pPr marL="12700" marR="6350">
              <a:lnSpc>
                <a:spcPct val="120000"/>
              </a:lnSpc>
            </a:pPr>
            <a:r>
              <a:rPr lang="de-DE" sz="1100" b="0" spc="1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Lucida Console" panose="020B0609040504020204" pitchFamily="49" charset="0"/>
                <a:cs typeface="GDVtype Light"/>
              </a:rPr>
              <a:t>Rue du Champ de Mars 23</a:t>
            </a:r>
          </a:p>
          <a:p>
            <a:pPr marL="12700" marR="6350">
              <a:lnSpc>
                <a:spcPct val="120000"/>
              </a:lnSpc>
            </a:pPr>
            <a:r>
              <a:rPr lang="de-DE" sz="1100" b="0" spc="1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Lucida Console" panose="020B0609040504020204" pitchFamily="49" charset="0"/>
                <a:cs typeface="GDVtype Light"/>
              </a:rPr>
              <a:t>B - 1050 Brüssel</a:t>
            </a:r>
          </a:p>
          <a:p>
            <a:pPr marL="12700" marR="6350">
              <a:lnSpc>
                <a:spcPct val="120000"/>
              </a:lnSpc>
            </a:pPr>
            <a:r>
              <a:rPr lang="de-DE" sz="1100" b="0" spc="1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Lucida Console" panose="020B0609040504020204" pitchFamily="49" charset="0"/>
                <a:cs typeface="GDVtype Light"/>
              </a:rPr>
              <a:t>T: 0032-2-2 82 47 30</a:t>
            </a:r>
          </a:p>
          <a:p>
            <a:pPr marL="12700" marR="6350">
              <a:lnSpc>
                <a:spcPct val="120000"/>
              </a:lnSpc>
            </a:pPr>
            <a:r>
              <a:rPr lang="de-DE" sz="1100" b="0" spc="1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Lucida Console" panose="020B0609040504020204" pitchFamily="49" charset="0"/>
                <a:cs typeface="GDVtype Light"/>
              </a:rPr>
              <a:t>F: 0049-30-2020 6140</a:t>
            </a:r>
          </a:p>
          <a:p>
            <a:pPr marL="12700" marR="6350">
              <a:lnSpc>
                <a:spcPct val="120000"/>
              </a:lnSpc>
            </a:pPr>
            <a:r>
              <a:rPr lang="de-DE" sz="1100" b="0" spc="1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Lucida Console" panose="020B0609040504020204" pitchFamily="49" charset="0"/>
                <a:cs typeface="GDVtype Light"/>
              </a:rPr>
              <a:t>E: </a:t>
            </a:r>
            <a:r>
              <a:rPr lang="de-DE" sz="1100" b="0" spc="10" err="1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Lucida Console" panose="020B0609040504020204" pitchFamily="49" charset="0"/>
                <a:cs typeface="GDVtype Light"/>
              </a:rPr>
              <a:t>bruessel@gdv.de</a:t>
            </a:r>
            <a:endParaRPr lang="de-DE" sz="1100" b="0" spc="10">
              <a:ln>
                <a:noFill/>
              </a:ln>
              <a:solidFill>
                <a:schemeClr val="bg1">
                  <a:lumMod val="50000"/>
                </a:schemeClr>
              </a:solidFill>
              <a:latin typeface="Lucida Console" panose="020B0609040504020204" pitchFamily="49" charset="0"/>
              <a:cs typeface="GDVtype Light"/>
            </a:endParaRPr>
          </a:p>
        </p:txBody>
      </p:sp>
      <p:sp>
        <p:nvSpPr>
          <p:cNvPr id="44" name="object 5">
            <a:extLst>
              <a:ext uri="{FF2B5EF4-FFF2-40B4-BE49-F238E27FC236}">
                <a16:creationId xmlns:a16="http://schemas.microsoft.com/office/drawing/2014/main" id="{91FC4996-DF45-E0B2-9E5A-23B50E59B069}"/>
              </a:ext>
            </a:extLst>
          </p:cNvPr>
          <p:cNvSpPr txBox="1"/>
          <p:nvPr userDrawn="1"/>
        </p:nvSpPr>
        <p:spPr>
          <a:xfrm>
            <a:off x="6399036" y="4725144"/>
            <a:ext cx="3010919" cy="1296244"/>
          </a:xfrm>
          <a:prstGeom prst="rect">
            <a:avLst/>
          </a:prstGeom>
          <a:ln>
            <a:noFill/>
          </a:ln>
        </p:spPr>
        <p:txBody>
          <a:bodyPr vert="horz" wrap="none" lIns="0" tIns="0" rIns="0" bIns="0" rtlCol="0" anchor="b">
            <a:noAutofit/>
          </a:bodyPr>
          <a:lstStyle/>
          <a:p>
            <a:pPr marL="12700" marR="6350">
              <a:lnSpc>
                <a:spcPct val="120000"/>
              </a:lnSpc>
            </a:pPr>
            <a:r>
              <a:rPr lang="de-DE" sz="1100" b="0" spc="1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Lucida Console" panose="020B0609040504020204" pitchFamily="49" charset="0"/>
                <a:cs typeface="GDVtype Light"/>
              </a:rPr>
              <a:t>www.gdv.de </a:t>
            </a:r>
          </a:p>
          <a:p>
            <a:pPr marL="12700" marR="6350">
              <a:lnSpc>
                <a:spcPct val="120000"/>
              </a:lnSpc>
            </a:pPr>
            <a:r>
              <a:rPr lang="de-DE" sz="1100" b="0" spc="1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Lucida Console" panose="020B0609040504020204" pitchFamily="49" charset="0"/>
                <a:cs typeface="GDVtype Light"/>
              </a:rPr>
              <a:t>www.DieVERSiCHERER.de</a:t>
            </a:r>
          </a:p>
          <a:p>
            <a:pPr marL="12700" marR="6350">
              <a:lnSpc>
                <a:spcPct val="120000"/>
              </a:lnSpc>
            </a:pPr>
            <a:r>
              <a:rPr lang="de-DE" sz="1100" b="0" spc="1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Lucida Console" panose="020B0609040504020204" pitchFamily="49" charset="0"/>
                <a:cs typeface="GDVtype Light"/>
              </a:rPr>
              <a:t>facebook.com/DieVERSiCHERER.de</a:t>
            </a:r>
          </a:p>
          <a:p>
            <a:pPr marL="12700" marR="635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100" b="0" kern="1200" spc="1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Lucida Console" panose="020B0609040504020204" pitchFamily="49" charset="0"/>
                <a:ea typeface="+mn-ea"/>
                <a:cs typeface="GDVtype Light"/>
              </a:rPr>
              <a:t>X: @gdv_de</a:t>
            </a:r>
          </a:p>
          <a:p>
            <a:pPr marL="12700" marR="6350">
              <a:lnSpc>
                <a:spcPct val="120000"/>
              </a:lnSpc>
            </a:pPr>
            <a:r>
              <a:rPr lang="de-DE" sz="1100" b="0" spc="1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Lucida Console" panose="020B0609040504020204" pitchFamily="49" charset="0"/>
                <a:cs typeface="GDVtype Light"/>
              </a:rPr>
              <a:t>www.youtube.com/user/GDVBerlin</a:t>
            </a:r>
          </a:p>
        </p:txBody>
      </p:sp>
      <p:sp>
        <p:nvSpPr>
          <p:cNvPr id="11" name="Untertitel">
            <a:extLst>
              <a:ext uri="{FF2B5EF4-FFF2-40B4-BE49-F238E27FC236}">
                <a16:creationId xmlns:a16="http://schemas.microsoft.com/office/drawing/2014/main" id="{806272A1-299C-8D7A-DAFC-269EECF834D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0" y="1113327"/>
            <a:ext cx="4029369" cy="393804"/>
          </a:xfrm>
          <a:prstGeom prst="rect">
            <a:avLst/>
          </a:prstGeom>
          <a:noFill/>
          <a:ln>
            <a:noFill/>
          </a:ln>
        </p:spPr>
        <p:txBody>
          <a:bodyPr wrap="none" lIns="936000" tIns="108000" rIns="108000" bIns="72000" anchor="ctr" anchorCtr="0">
            <a:spAutoFit/>
          </a:bodyPr>
          <a:lstStyle>
            <a:lvl1pPr>
              <a:spcBef>
                <a:spcPts val="0"/>
              </a:spcBef>
              <a:spcAft>
                <a:spcPts val="0"/>
              </a:spcAft>
              <a:defRPr sz="1200" b="0" spc="0">
                <a:solidFill>
                  <a:schemeClr val="tx2">
                    <a:lumMod val="50000"/>
                    <a:lumOff val="50000"/>
                  </a:schemeClr>
                </a:solidFill>
                <a:latin typeface="Lucida Console" panose="020B0609040504020204" pitchFamily="49" charset="0"/>
                <a:ea typeface="GDVtype Medium" panose="020F0003040202060204" pitchFamily="34" charset="0"/>
              </a:defRPr>
            </a:lvl1pPr>
          </a:lstStyle>
          <a:p>
            <a:pPr lvl="0"/>
            <a:r>
              <a:rPr lang="de-DE"/>
              <a:t>SACHZEILE, LUCIDA CONSOLE, 12 PT</a:t>
            </a:r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DB2CDEFB-CA57-85F5-6762-832AFAAD258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1598262"/>
            <a:ext cx="6187968" cy="797311"/>
          </a:xfrm>
          <a:noFill/>
          <a:ln>
            <a:noFill/>
          </a:ln>
        </p:spPr>
        <p:txBody>
          <a:bodyPr wrap="none" lIns="936000" tIns="90000" rIns="144000" bIns="90000" anchor="t" anchorCtr="0">
            <a:sp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4000" b="1" baseline="0">
                <a:solidFill>
                  <a:schemeClr val="bg1"/>
                </a:solidFill>
                <a:latin typeface="+mj-lt"/>
                <a:ea typeface="GDVtype ExtraLight" panose="020F0003040202060204" pitchFamily="34" charset="0"/>
              </a:defRPr>
            </a:lvl1pPr>
          </a:lstStyle>
          <a:p>
            <a:r>
              <a:rPr lang="de-DE" dirty="0"/>
              <a:t>Titel, Arial bold, 40 pt</a:t>
            </a:r>
          </a:p>
        </p:txBody>
      </p:sp>
      <p:grpSp>
        <p:nvGrpSpPr>
          <p:cNvPr id="24" name="Gruppieren 23">
            <a:extLst>
              <a:ext uri="{FF2B5EF4-FFF2-40B4-BE49-F238E27FC236}">
                <a16:creationId xmlns:a16="http://schemas.microsoft.com/office/drawing/2014/main" id="{7296C0DC-3477-4F70-B3D5-5CDE6F64CB2E}"/>
              </a:ext>
            </a:extLst>
          </p:cNvPr>
          <p:cNvGrpSpPr/>
          <p:nvPr userDrawn="1"/>
        </p:nvGrpSpPr>
        <p:grpSpPr>
          <a:xfrm>
            <a:off x="8463752" y="1638207"/>
            <a:ext cx="3478456" cy="3471827"/>
            <a:chOff x="6943726" y="879475"/>
            <a:chExt cx="4997450" cy="4987926"/>
          </a:xfrm>
        </p:grpSpPr>
        <p:sp>
          <p:nvSpPr>
            <p:cNvPr id="25" name="Freeform 5">
              <a:extLst>
                <a:ext uri="{FF2B5EF4-FFF2-40B4-BE49-F238E27FC236}">
                  <a16:creationId xmlns:a16="http://schemas.microsoft.com/office/drawing/2014/main" id="{4CFD794C-141D-4A79-B31B-7BD3F5FC722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43726" y="879475"/>
              <a:ext cx="4989513" cy="4987926"/>
            </a:xfrm>
            <a:prstGeom prst="ellipse">
              <a:avLst/>
            </a:prstGeom>
            <a:noFill/>
            <a:ln w="17463" cap="flat">
              <a:solidFill>
                <a:srgbClr val="7DAF95">
                  <a:alpha val="60000"/>
                </a:srgb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6" name="Freeform 6">
              <a:extLst>
                <a:ext uri="{FF2B5EF4-FFF2-40B4-BE49-F238E27FC236}">
                  <a16:creationId xmlns:a16="http://schemas.microsoft.com/office/drawing/2014/main" id="{EEE2061E-8E21-4C5E-8489-42C23D2C5437}"/>
                </a:ext>
              </a:extLst>
            </p:cNvPr>
            <p:cNvSpPr>
              <a:spLocks/>
            </p:cNvSpPr>
            <p:nvPr userDrawn="1"/>
          </p:nvSpPr>
          <p:spPr bwMode="auto">
            <a:xfrm flipV="1">
              <a:off x="6950076" y="3378193"/>
              <a:ext cx="4991100" cy="0"/>
            </a:xfrm>
            <a:prstGeom prst="rect">
              <a:avLst/>
            </a:prstGeom>
            <a:noFill/>
            <a:ln w="17463" cap="flat">
              <a:solidFill>
                <a:srgbClr val="7DAF95">
                  <a:alpha val="60000"/>
                </a:srgb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7" name="Freeform 7">
              <a:extLst>
                <a:ext uri="{FF2B5EF4-FFF2-40B4-BE49-F238E27FC236}">
                  <a16:creationId xmlns:a16="http://schemas.microsoft.com/office/drawing/2014/main" id="{E183DF1D-FA92-4463-81B5-8F8006D54B6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47889" y="2543175"/>
              <a:ext cx="1658938" cy="1657350"/>
            </a:xfrm>
            <a:prstGeom prst="blockArc">
              <a:avLst>
                <a:gd name="adj1" fmla="val 10800000"/>
                <a:gd name="adj2" fmla="val 0"/>
                <a:gd name="adj3" fmla="val 0"/>
              </a:avLst>
            </a:prstGeom>
            <a:noFill/>
            <a:ln w="17463" cap="flat">
              <a:solidFill>
                <a:srgbClr val="7DAF95">
                  <a:alpha val="60000"/>
                </a:srgb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8" name="Freeform 8">
              <a:extLst>
                <a:ext uri="{FF2B5EF4-FFF2-40B4-BE49-F238E27FC236}">
                  <a16:creationId xmlns:a16="http://schemas.microsoft.com/office/drawing/2014/main" id="{FD16CE41-F9B5-4F7D-9A1B-9B5922A5781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43726" y="1712912"/>
              <a:ext cx="3324225" cy="3322637"/>
            </a:xfrm>
            <a:prstGeom prst="blockArc">
              <a:avLst>
                <a:gd name="adj1" fmla="val 10800000"/>
                <a:gd name="adj2" fmla="val 21561401"/>
                <a:gd name="adj3" fmla="val 4"/>
              </a:avLst>
            </a:prstGeom>
            <a:noFill/>
            <a:ln w="17463" cap="flat">
              <a:solidFill>
                <a:srgbClr val="7DAF95">
                  <a:alpha val="60000"/>
                </a:srgb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9" name="Freeform 9">
              <a:extLst>
                <a:ext uri="{FF2B5EF4-FFF2-40B4-BE49-F238E27FC236}">
                  <a16:creationId xmlns:a16="http://schemas.microsoft.com/office/drawing/2014/main" id="{F9BD0D81-601A-404F-A90D-7DD160D7701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9445626" y="3376613"/>
              <a:ext cx="2487613" cy="1658938"/>
            </a:xfrm>
            <a:custGeom>
              <a:avLst/>
              <a:gdLst>
                <a:gd name="T0" fmla="*/ 1576 w 2363"/>
                <a:gd name="T1" fmla="*/ 788 h 1576"/>
                <a:gd name="T2" fmla="*/ 1576 w 2363"/>
                <a:gd name="T3" fmla="*/ 788 h 1576"/>
                <a:gd name="T4" fmla="*/ 788 w 2363"/>
                <a:gd name="T5" fmla="*/ 0 h 1576"/>
                <a:gd name="T6" fmla="*/ 0 w 2363"/>
                <a:gd name="T7" fmla="*/ 1364 h 1576"/>
                <a:gd name="T8" fmla="*/ 788 w 2363"/>
                <a:gd name="T9" fmla="*/ 1576 h 1576"/>
                <a:gd name="T10" fmla="*/ 2363 w 2363"/>
                <a:gd name="T11" fmla="*/ 0 h 1576"/>
                <a:gd name="T12" fmla="*/ 1576 w 2363"/>
                <a:gd name="T13" fmla="*/ 788 h 1576"/>
                <a:gd name="T14" fmla="*/ 1576 w 2363"/>
                <a:gd name="T15" fmla="*/ 788 h 15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363" h="1576">
                  <a:moveTo>
                    <a:pt x="1576" y="788"/>
                  </a:moveTo>
                  <a:lnTo>
                    <a:pt x="1576" y="788"/>
                  </a:lnTo>
                  <a:cubicBezTo>
                    <a:pt x="1140" y="788"/>
                    <a:pt x="788" y="436"/>
                    <a:pt x="788" y="0"/>
                  </a:cubicBezTo>
                  <a:cubicBezTo>
                    <a:pt x="788" y="583"/>
                    <a:pt x="470" y="1091"/>
                    <a:pt x="0" y="1364"/>
                  </a:cubicBezTo>
                  <a:cubicBezTo>
                    <a:pt x="232" y="1498"/>
                    <a:pt x="500" y="1576"/>
                    <a:pt x="788" y="1576"/>
                  </a:cubicBezTo>
                  <a:cubicBezTo>
                    <a:pt x="1658" y="1576"/>
                    <a:pt x="2363" y="871"/>
                    <a:pt x="2363" y="0"/>
                  </a:cubicBezTo>
                  <a:cubicBezTo>
                    <a:pt x="2363" y="436"/>
                    <a:pt x="2011" y="788"/>
                    <a:pt x="1576" y="788"/>
                  </a:cubicBezTo>
                  <a:lnTo>
                    <a:pt x="1576" y="788"/>
                  </a:lnTo>
                  <a:close/>
                </a:path>
              </a:pathLst>
            </a:custGeom>
            <a:noFill/>
            <a:ln w="17463" cap="flat">
              <a:solidFill>
                <a:srgbClr val="7DAF95">
                  <a:alpha val="60000"/>
                </a:srgb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30" name="Freeform 11">
              <a:extLst>
                <a:ext uri="{FF2B5EF4-FFF2-40B4-BE49-F238E27FC236}">
                  <a16:creationId xmlns:a16="http://schemas.microsoft.com/office/drawing/2014/main" id="{50414AD7-CFA0-47D9-8CE7-9AED24E8A43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43726" y="3378200"/>
              <a:ext cx="2487613" cy="1657350"/>
            </a:xfrm>
            <a:custGeom>
              <a:avLst/>
              <a:gdLst>
                <a:gd name="T0" fmla="*/ 1575 w 2363"/>
                <a:gd name="T1" fmla="*/ 1575 h 1575"/>
                <a:gd name="T2" fmla="*/ 1575 w 2363"/>
                <a:gd name="T3" fmla="*/ 1575 h 1575"/>
                <a:gd name="T4" fmla="*/ 2363 w 2363"/>
                <a:gd name="T5" fmla="*/ 1363 h 1575"/>
                <a:gd name="T6" fmla="*/ 1575 w 2363"/>
                <a:gd name="T7" fmla="*/ 0 h 1575"/>
                <a:gd name="T8" fmla="*/ 788 w 2363"/>
                <a:gd name="T9" fmla="*/ 787 h 1575"/>
                <a:gd name="T10" fmla="*/ 0 w 2363"/>
                <a:gd name="T11" fmla="*/ 0 h 1575"/>
                <a:gd name="T12" fmla="*/ 1575 w 2363"/>
                <a:gd name="T13" fmla="*/ 1575 h 1575"/>
                <a:gd name="T14" fmla="*/ 1575 w 2363"/>
                <a:gd name="T15" fmla="*/ 1575 h 1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363" h="1575">
                  <a:moveTo>
                    <a:pt x="1575" y="1575"/>
                  </a:moveTo>
                  <a:lnTo>
                    <a:pt x="1575" y="1575"/>
                  </a:lnTo>
                  <a:cubicBezTo>
                    <a:pt x="1863" y="1575"/>
                    <a:pt x="2131" y="1497"/>
                    <a:pt x="2363" y="1363"/>
                  </a:cubicBezTo>
                  <a:cubicBezTo>
                    <a:pt x="1893" y="1090"/>
                    <a:pt x="1575" y="582"/>
                    <a:pt x="1575" y="0"/>
                  </a:cubicBezTo>
                  <a:cubicBezTo>
                    <a:pt x="1575" y="435"/>
                    <a:pt x="1223" y="787"/>
                    <a:pt x="788" y="787"/>
                  </a:cubicBezTo>
                  <a:cubicBezTo>
                    <a:pt x="352" y="787"/>
                    <a:pt x="0" y="435"/>
                    <a:pt x="0" y="0"/>
                  </a:cubicBezTo>
                  <a:cubicBezTo>
                    <a:pt x="0" y="870"/>
                    <a:pt x="705" y="1575"/>
                    <a:pt x="1575" y="1575"/>
                  </a:cubicBezTo>
                  <a:lnTo>
                    <a:pt x="1575" y="1575"/>
                  </a:lnTo>
                  <a:close/>
                </a:path>
              </a:pathLst>
            </a:custGeom>
            <a:noFill/>
            <a:ln w="17463" cap="flat">
              <a:solidFill>
                <a:srgbClr val="7DAF95">
                  <a:alpha val="60000"/>
                </a:srgb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3314498241"/>
      </p:ext>
    </p:extLst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5175" cy="6858000"/>
          </a:xfrm>
          <a:prstGeom prst="rect">
            <a:avLst/>
          </a:prstGeom>
          <a:solidFill>
            <a:srgbClr val="1A472D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2195175" cy="6858000"/>
          </a:xfrm>
          <a:prstGeom prst="rect">
            <a:avLst/>
          </a:prstGeom>
          <a:solidFill>
            <a:srgbClr val="FFFFFF"/>
          </a:solidFill>
          <a:ln/>
        </p:spPr>
      </p:sp>
    </p:spTree>
    <p:extLst>
      <p:ext uri="{BB962C8B-B14F-4D97-AF65-F5344CB8AC3E}">
        <p14:creationId xmlns:p14="http://schemas.microsoft.com/office/powerpoint/2010/main" val="144224854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5175" cy="6858000"/>
          </a:xfrm>
          <a:prstGeom prst="rect">
            <a:avLst/>
          </a:prstGeom>
          <a:solidFill>
            <a:srgbClr val="1A472D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2195175" cy="6858000"/>
          </a:xfrm>
          <a:prstGeom prst="rect">
            <a:avLst/>
          </a:prstGeom>
          <a:solidFill>
            <a:srgbClr val="FFFFFF"/>
          </a:solidFill>
          <a:ln/>
        </p:spPr>
      </p:sp>
    </p:spTree>
    <p:extLst>
      <p:ext uri="{BB962C8B-B14F-4D97-AF65-F5344CB8AC3E}">
        <p14:creationId xmlns:p14="http://schemas.microsoft.com/office/powerpoint/2010/main" val="350054203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5175" cy="6858000"/>
          </a:xfrm>
          <a:prstGeom prst="rect">
            <a:avLst/>
          </a:prstGeom>
          <a:solidFill>
            <a:srgbClr val="1A472D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2195175" cy="6858000"/>
          </a:xfrm>
          <a:prstGeom prst="rect">
            <a:avLst/>
          </a:prstGeom>
          <a:solidFill>
            <a:srgbClr val="FFFFFF"/>
          </a:solidFill>
          <a:ln/>
        </p:spPr>
      </p:sp>
    </p:spTree>
    <p:extLst>
      <p:ext uri="{BB962C8B-B14F-4D97-AF65-F5344CB8AC3E}">
        <p14:creationId xmlns:p14="http://schemas.microsoft.com/office/powerpoint/2010/main" val="33981535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5175" cy="6858000"/>
          </a:xfrm>
          <a:prstGeom prst="rect">
            <a:avLst/>
          </a:prstGeom>
          <a:solidFill>
            <a:srgbClr val="1A472D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2195175" cy="6858000"/>
          </a:xfrm>
          <a:prstGeom prst="rect">
            <a:avLst/>
          </a:prstGeom>
          <a:solidFill>
            <a:srgbClr val="F06A29"/>
          </a:solidFill>
          <a:ln/>
        </p:spPr>
      </p:sp>
    </p:spTree>
    <p:extLst>
      <p:ext uri="{BB962C8B-B14F-4D97-AF65-F5344CB8AC3E}">
        <p14:creationId xmlns:p14="http://schemas.microsoft.com/office/powerpoint/2010/main" val="62724159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5175" cy="6858000"/>
          </a:xfrm>
          <a:prstGeom prst="rect">
            <a:avLst/>
          </a:prstGeom>
          <a:solidFill>
            <a:srgbClr val="1A472D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2195175" cy="6858000"/>
          </a:xfrm>
          <a:prstGeom prst="rect">
            <a:avLst/>
          </a:prstGeom>
          <a:solidFill>
            <a:srgbClr val="FFFFFF"/>
          </a:solidFill>
          <a:ln/>
        </p:spPr>
      </p:sp>
    </p:spTree>
    <p:extLst>
      <p:ext uri="{BB962C8B-B14F-4D97-AF65-F5344CB8AC3E}">
        <p14:creationId xmlns:p14="http://schemas.microsoft.com/office/powerpoint/2010/main" val="381673984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6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5175" cy="6858000"/>
          </a:xfrm>
          <a:prstGeom prst="rect">
            <a:avLst/>
          </a:prstGeom>
          <a:solidFill>
            <a:srgbClr val="1A472D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2195175" cy="6858000"/>
          </a:xfrm>
          <a:prstGeom prst="rect">
            <a:avLst/>
          </a:prstGeom>
          <a:solidFill>
            <a:srgbClr val="FFFFFF"/>
          </a:solidFill>
          <a:ln/>
        </p:spPr>
      </p:sp>
    </p:spTree>
    <p:extLst>
      <p:ext uri="{BB962C8B-B14F-4D97-AF65-F5344CB8AC3E}">
        <p14:creationId xmlns:p14="http://schemas.microsoft.com/office/powerpoint/2010/main" val="252042613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7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5175" cy="6858000"/>
          </a:xfrm>
          <a:prstGeom prst="rect">
            <a:avLst/>
          </a:prstGeom>
          <a:solidFill>
            <a:srgbClr val="1A472D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2195175" cy="6858000"/>
          </a:xfrm>
          <a:prstGeom prst="rect">
            <a:avLst/>
          </a:prstGeom>
          <a:solidFill>
            <a:srgbClr val="FFFFFF"/>
          </a:solidFill>
          <a:ln/>
        </p:spPr>
      </p:sp>
    </p:spTree>
    <p:extLst>
      <p:ext uri="{BB962C8B-B14F-4D97-AF65-F5344CB8AC3E}">
        <p14:creationId xmlns:p14="http://schemas.microsoft.com/office/powerpoint/2010/main" val="14841526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Ü+UÜ+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>
          <a:xfrm>
            <a:off x="922198" y="6474195"/>
            <a:ext cx="625171" cy="123111"/>
          </a:xfrm>
        </p:spPr>
        <p:txBody>
          <a:bodyPr/>
          <a:lstStyle/>
          <a:p>
            <a:r>
              <a:rPr lang="de-DE"/>
              <a:t>06.11.2025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/>
              <a:t>Anja Käfer-Rohrbach, GDV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3" hasCustomPrompt="1"/>
          </p:nvPr>
        </p:nvSpPr>
        <p:spPr>
          <a:xfrm>
            <a:off x="915259" y="2205038"/>
            <a:ext cx="10611531" cy="38163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Erste Ebene, Arial </a:t>
            </a:r>
            <a:r>
              <a:rPr lang="de-DE" err="1"/>
              <a:t>Bold</a:t>
            </a:r>
            <a:r>
              <a:rPr lang="de-DE"/>
              <a:t>, 16 </a:t>
            </a:r>
            <a:r>
              <a:rPr lang="de-DE" err="1"/>
              <a:t>pt</a:t>
            </a:r>
            <a:endParaRPr lang="de-DE"/>
          </a:p>
          <a:p>
            <a:pPr lvl="1"/>
            <a:r>
              <a:rPr lang="de-DE"/>
              <a:t>Zweite Ebene, Arial, 16 </a:t>
            </a:r>
            <a:r>
              <a:rPr lang="de-DE" err="1"/>
              <a:t>pt</a:t>
            </a:r>
            <a:r>
              <a:rPr lang="de-DE"/>
              <a:t> </a:t>
            </a:r>
          </a:p>
          <a:p>
            <a:pPr lvl="2"/>
            <a:r>
              <a:rPr lang="de-DE"/>
              <a:t>Dritte Ebene, Arial, 16 </a:t>
            </a:r>
            <a:r>
              <a:rPr lang="de-DE" err="1"/>
              <a:t>pt</a:t>
            </a:r>
            <a:r>
              <a:rPr lang="de-DE"/>
              <a:t> </a:t>
            </a:r>
          </a:p>
          <a:p>
            <a:pPr lvl="3"/>
            <a:r>
              <a:rPr lang="de-DE"/>
              <a:t>Vierte Ebene, Arial, 16 </a:t>
            </a:r>
            <a:r>
              <a:rPr lang="de-DE" err="1"/>
              <a:t>pt</a:t>
            </a:r>
            <a:r>
              <a:rPr lang="de-DE"/>
              <a:t> </a:t>
            </a:r>
          </a:p>
          <a:p>
            <a:pPr lvl="4"/>
            <a:r>
              <a:rPr lang="de-DE"/>
              <a:t>Fünfte Ebene, Arial </a:t>
            </a:r>
            <a:r>
              <a:rPr lang="de-DE" err="1"/>
              <a:t>Bold</a:t>
            </a:r>
            <a:r>
              <a:rPr lang="de-DE"/>
              <a:t>, 16 </a:t>
            </a:r>
            <a:r>
              <a:rPr lang="de-DE" err="1"/>
              <a:t>pt</a:t>
            </a:r>
            <a:endParaRPr lang="de-DE"/>
          </a:p>
        </p:txBody>
      </p:sp>
      <p:sp>
        <p:nvSpPr>
          <p:cNvPr id="10" name="Textplatzhalter 8">
            <a:extLst>
              <a:ext uri="{FF2B5EF4-FFF2-40B4-BE49-F238E27FC236}">
                <a16:creationId xmlns:a16="http://schemas.microsoft.com/office/drawing/2014/main" id="{AC37D847-F271-1F5A-EDD9-B4437B4B5B3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17703" y="1476777"/>
            <a:ext cx="10604635" cy="259200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lnSpc>
                <a:spcPct val="100000"/>
              </a:lnSpc>
              <a:defRPr sz="1800" b="0"/>
            </a:lvl1pPr>
          </a:lstStyle>
          <a:p>
            <a:pPr lvl="0"/>
            <a:r>
              <a:rPr lang="de-DE" err="1"/>
              <a:t>UnterÜberschrift</a:t>
            </a:r>
            <a:r>
              <a:rPr lang="de-DE"/>
              <a:t>, Arial, 18 </a:t>
            </a:r>
            <a:r>
              <a:rPr lang="de-DE" err="1"/>
              <a:t>pt</a:t>
            </a:r>
            <a:endParaRPr lang="de-DE"/>
          </a:p>
          <a:p>
            <a:pPr lvl="0"/>
            <a:endParaRPr lang="de-DE"/>
          </a:p>
          <a:p>
            <a:pPr lvl="0"/>
            <a:endParaRPr lang="de-DE"/>
          </a:p>
        </p:txBody>
      </p:sp>
      <p:sp>
        <p:nvSpPr>
          <p:cNvPr id="8" name="Titel 18">
            <a:extLst>
              <a:ext uri="{FF2B5EF4-FFF2-40B4-BE49-F238E27FC236}">
                <a16:creationId xmlns:a16="http://schemas.microsoft.com/office/drawing/2014/main" id="{47914681-0494-29DC-C2E3-7EDA913BB5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0647" y="854776"/>
            <a:ext cx="10605526" cy="558000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de-DE"/>
              <a:t>Überschrift, Arial </a:t>
            </a:r>
            <a:r>
              <a:rPr lang="de-DE" err="1"/>
              <a:t>Bold</a:t>
            </a:r>
            <a:r>
              <a:rPr lang="de-DE"/>
              <a:t>, 24 </a:t>
            </a:r>
            <a:r>
              <a:rPr lang="de-DE" err="1"/>
              <a:t>pt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09142537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_MU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ECC004AA-185F-FA14-B052-D6243E5065D4}"/>
              </a:ext>
            </a:extLst>
          </p:cNvPr>
          <p:cNvSpPr/>
          <p:nvPr userDrawn="1"/>
        </p:nvSpPr>
        <p:spPr>
          <a:xfrm>
            <a:off x="0" y="0"/>
            <a:ext cx="1219517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A7E1C357-41C5-5935-7E9F-2952AD6D49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lum bright="-10000"/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431" t="50000" r="33760" b="19178"/>
          <a:stretch/>
        </p:blipFill>
        <p:spPr>
          <a:xfrm>
            <a:off x="0" y="0"/>
            <a:ext cx="12195176" cy="6858000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EEDBF100-D0B2-59B8-1095-3CE24F98D8A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3180" y="269875"/>
            <a:ext cx="2078037" cy="269875"/>
          </a:xfrm>
          <a:prstGeom prst="rect">
            <a:avLst/>
          </a:prstGeom>
        </p:spPr>
      </p:pic>
      <p:sp>
        <p:nvSpPr>
          <p:cNvPr id="9" name="Untertitel">
            <a:extLst>
              <a:ext uri="{FF2B5EF4-FFF2-40B4-BE49-F238E27FC236}">
                <a16:creationId xmlns:a16="http://schemas.microsoft.com/office/drawing/2014/main" id="{FD6C34C1-9975-DCAD-187B-5342EEA7283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0" y="1113327"/>
            <a:ext cx="4029369" cy="393804"/>
          </a:xfrm>
          <a:prstGeom prst="rect">
            <a:avLst/>
          </a:prstGeom>
          <a:noFill/>
          <a:ln>
            <a:noFill/>
          </a:ln>
        </p:spPr>
        <p:txBody>
          <a:bodyPr wrap="none" lIns="936000" tIns="108000" rIns="108000" bIns="72000" anchor="ctr" anchorCtr="0">
            <a:spAutoFit/>
          </a:bodyPr>
          <a:lstStyle>
            <a:lvl1pPr>
              <a:spcBef>
                <a:spcPts val="0"/>
              </a:spcBef>
              <a:spcAft>
                <a:spcPts val="0"/>
              </a:spcAft>
              <a:defRPr sz="1200" b="0" spc="0">
                <a:solidFill>
                  <a:schemeClr val="tx2">
                    <a:lumMod val="50000"/>
                    <a:lumOff val="50000"/>
                  </a:schemeClr>
                </a:solidFill>
                <a:latin typeface="Lucida Console" panose="020B0609040504020204" pitchFamily="49" charset="0"/>
                <a:ea typeface="GDVtype Medium" panose="020F0003040202060204" pitchFamily="34" charset="0"/>
              </a:defRPr>
            </a:lvl1pPr>
          </a:lstStyle>
          <a:p>
            <a:pPr lvl="0"/>
            <a:r>
              <a:rPr lang="de-DE"/>
              <a:t>SACHZEILE, LUCIDA CONSOLE, 12 PT</a:t>
            </a:r>
          </a:p>
        </p:txBody>
      </p:sp>
      <p:sp>
        <p:nvSpPr>
          <p:cNvPr id="12" name="Textplatzhalter Autorenzeile">
            <a:extLst>
              <a:ext uri="{FF2B5EF4-FFF2-40B4-BE49-F238E27FC236}">
                <a16:creationId xmlns:a16="http://schemas.microsoft.com/office/drawing/2014/main" id="{2828AE83-32C3-8880-1D9D-831AC9E421E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0" y="4672594"/>
            <a:ext cx="3210748" cy="412590"/>
          </a:xfrm>
          <a:prstGeom prst="rect">
            <a:avLst/>
          </a:prstGeom>
          <a:noFill/>
          <a:ln w="9525">
            <a:noFill/>
          </a:ln>
        </p:spPr>
        <p:txBody>
          <a:bodyPr wrap="none" lIns="936000" tIns="108000" rIns="108000" bIns="72000" anchor="ctr" anchorCtr="0">
            <a:spAutoFit/>
          </a:bodyPr>
          <a:lstStyle>
            <a:lvl1pPr>
              <a:defRPr sz="1600" b="0">
                <a:solidFill>
                  <a:schemeClr val="bg1"/>
                </a:solidFill>
                <a:latin typeface="+mn-lt"/>
                <a:ea typeface="GDVtype Medium" panose="020F0003040202060204" pitchFamily="34" charset="0"/>
                <a:cs typeface="Courier New" panose="02070309020205020404" pitchFamily="49" charset="0"/>
              </a:defRPr>
            </a:lvl1pPr>
          </a:lstStyle>
          <a:p>
            <a:pPr lvl="0"/>
            <a:r>
              <a:rPr lang="de-DE"/>
              <a:t>Autorenzeile, Arial, 16 </a:t>
            </a:r>
            <a:r>
              <a:rPr lang="de-DE" err="1"/>
              <a:t>pt</a:t>
            </a:r>
            <a:endParaRPr lang="de-DE"/>
          </a:p>
        </p:txBody>
      </p:sp>
      <p:sp>
        <p:nvSpPr>
          <p:cNvPr id="14" name="Textplatzhalter Datumszeile">
            <a:extLst>
              <a:ext uri="{FF2B5EF4-FFF2-40B4-BE49-F238E27FC236}">
                <a16:creationId xmlns:a16="http://schemas.microsoft.com/office/drawing/2014/main" id="{8588044B-284C-2D30-8224-81BDBC4662B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" y="4096530"/>
            <a:ext cx="3202091" cy="412590"/>
          </a:xfrm>
          <a:prstGeom prst="rect">
            <a:avLst/>
          </a:prstGeom>
          <a:noFill/>
          <a:ln>
            <a:noFill/>
          </a:ln>
        </p:spPr>
        <p:txBody>
          <a:bodyPr wrap="none" lIns="936000" tIns="108000" rIns="108000" bIns="72000" anchor="ctr" anchorCtr="0">
            <a:spAutoFit/>
          </a:bodyPr>
          <a:lstStyle>
            <a:lvl1pPr>
              <a:lnSpc>
                <a:spcPts val="1800"/>
              </a:lnSpc>
              <a:defRPr sz="1600" b="0">
                <a:solidFill>
                  <a:schemeClr val="bg1"/>
                </a:solidFill>
                <a:latin typeface="+mj-lt"/>
                <a:ea typeface="GDVtype Medium" panose="020F0003040202060204" pitchFamily="34" charset="0"/>
              </a:defRPr>
            </a:lvl1pPr>
          </a:lstStyle>
          <a:p>
            <a:pPr lvl="0"/>
            <a:r>
              <a:rPr lang="de-DE"/>
              <a:t>Datumszeile, Arial, 16 </a:t>
            </a:r>
            <a:r>
              <a:rPr lang="de-DE" err="1"/>
              <a:t>pt</a:t>
            </a:r>
            <a:endParaRPr lang="de-DE"/>
          </a:p>
        </p:txBody>
      </p:sp>
      <p:sp>
        <p:nvSpPr>
          <p:cNvPr id="16" name="Titel 1">
            <a:extLst>
              <a:ext uri="{FF2B5EF4-FFF2-40B4-BE49-F238E27FC236}">
                <a16:creationId xmlns:a16="http://schemas.microsoft.com/office/drawing/2014/main" id="{1E1A83EC-6D3A-BF58-301B-55B54CC0986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1598262"/>
            <a:ext cx="6187968" cy="797311"/>
          </a:xfrm>
          <a:noFill/>
          <a:ln>
            <a:noFill/>
          </a:ln>
        </p:spPr>
        <p:txBody>
          <a:bodyPr wrap="none" lIns="936000" tIns="90000" rIns="144000" bIns="90000" anchor="t" anchorCtr="0">
            <a:sp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4000" b="1" baseline="0">
                <a:solidFill>
                  <a:schemeClr val="bg1"/>
                </a:solidFill>
                <a:latin typeface="+mj-lt"/>
                <a:ea typeface="GDVtype ExtraLight" panose="020F0003040202060204" pitchFamily="34" charset="0"/>
              </a:defRPr>
            </a:lvl1pPr>
          </a:lstStyle>
          <a:p>
            <a:r>
              <a:rPr lang="de-DE" dirty="0"/>
              <a:t>Titel, Arial </a:t>
            </a:r>
            <a:r>
              <a:rPr lang="de-DE" dirty="0" err="1"/>
              <a:t>bold</a:t>
            </a:r>
            <a:r>
              <a:rPr lang="de-DE" dirty="0"/>
              <a:t>, 40 </a:t>
            </a:r>
            <a:r>
              <a:rPr lang="de-DE" dirty="0" err="1"/>
              <a:t>pt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12821189"/>
      </p:ext>
    </p:extLst>
  </p:cSld>
  <p:clrMapOvr>
    <a:masterClrMapping/>
  </p:clrMapOvr>
  <p:transition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Ü+UÜ+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de-DE"/>
              <a:t>Anja Käfer-Rohrbach, GDV</a:t>
            </a:r>
          </a:p>
        </p:txBody>
      </p:sp>
      <p:sp>
        <p:nvSpPr>
          <p:cNvPr id="6" name="Textplatzhalter 8">
            <a:extLst>
              <a:ext uri="{FF2B5EF4-FFF2-40B4-BE49-F238E27FC236}">
                <a16:creationId xmlns:a16="http://schemas.microsoft.com/office/drawing/2014/main" id="{9D69977F-659D-1A48-6F76-108920F2112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17703" y="1476777"/>
            <a:ext cx="10604635" cy="259200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lnSpc>
                <a:spcPct val="100000"/>
              </a:lnSpc>
              <a:defRPr sz="1800" b="0"/>
            </a:lvl1pPr>
          </a:lstStyle>
          <a:p>
            <a:pPr lvl="0"/>
            <a:r>
              <a:rPr lang="de-DE" err="1"/>
              <a:t>UnterÜberschrift</a:t>
            </a:r>
            <a:r>
              <a:rPr lang="de-DE"/>
              <a:t>, Arial, 18 </a:t>
            </a:r>
            <a:r>
              <a:rPr lang="de-DE" err="1"/>
              <a:t>pt</a:t>
            </a:r>
            <a:endParaRPr lang="de-DE"/>
          </a:p>
          <a:p>
            <a:pPr lvl="0"/>
            <a:endParaRPr lang="de-DE"/>
          </a:p>
          <a:p>
            <a:pPr lvl="0"/>
            <a:endParaRPr lang="de-DE"/>
          </a:p>
        </p:txBody>
      </p:sp>
      <p:sp>
        <p:nvSpPr>
          <p:cNvPr id="7" name="Titel 18">
            <a:extLst>
              <a:ext uri="{FF2B5EF4-FFF2-40B4-BE49-F238E27FC236}">
                <a16:creationId xmlns:a16="http://schemas.microsoft.com/office/drawing/2014/main" id="{65CC5708-ADAF-F9BB-D464-5D6F171688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0647" y="854776"/>
            <a:ext cx="10605526" cy="558000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de-DE"/>
              <a:t>Überschrift, Arial </a:t>
            </a:r>
            <a:r>
              <a:rPr lang="de-DE" err="1"/>
              <a:t>Bold</a:t>
            </a:r>
            <a:r>
              <a:rPr lang="de-DE"/>
              <a:t>, 24 </a:t>
            </a:r>
            <a:r>
              <a:rPr lang="de-DE" err="1"/>
              <a:t>pt</a:t>
            </a:r>
            <a:endParaRPr lang="de-DE"/>
          </a:p>
        </p:txBody>
      </p:sp>
      <p:sp>
        <p:nvSpPr>
          <p:cNvPr id="8" name="Datumsplatzhalter 5">
            <a:extLst>
              <a:ext uri="{FF2B5EF4-FFF2-40B4-BE49-F238E27FC236}">
                <a16:creationId xmlns:a16="http://schemas.microsoft.com/office/drawing/2014/main" id="{2457A99C-5BB4-D4CB-8299-9252763103C8}"/>
              </a:ext>
            </a:extLst>
          </p:cNvPr>
          <p:cNvSpPr>
            <a:spLocks noGrp="1"/>
          </p:cNvSpPr>
          <p:nvPr>
            <p:ph type="dt" sz="half" idx="21"/>
          </p:nvPr>
        </p:nvSpPr>
        <p:spPr>
          <a:xfrm>
            <a:off x="922197" y="6474195"/>
            <a:ext cx="625172" cy="123111"/>
          </a:xfrm>
        </p:spPr>
        <p:txBody>
          <a:bodyPr/>
          <a:lstStyle/>
          <a:p>
            <a:r>
              <a:rPr lang="de-DE"/>
              <a:t>06.11.2025</a:t>
            </a:r>
          </a:p>
        </p:txBody>
      </p:sp>
    </p:spTree>
    <p:extLst>
      <p:ext uri="{BB962C8B-B14F-4D97-AF65-F5344CB8AC3E}">
        <p14:creationId xmlns:p14="http://schemas.microsoft.com/office/powerpoint/2010/main" val="2755741830"/>
      </p:ext>
    </p:extLst>
  </p:cSld>
  <p:clrMapOvr>
    <a:masterClrMapping/>
  </p:clrMapOvr>
  <p:transition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Ü+UÜ+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de-DE"/>
              <a:t>Anja Käfer-Rohrbach, GDV</a:t>
            </a:r>
          </a:p>
        </p:txBody>
      </p:sp>
      <p:sp>
        <p:nvSpPr>
          <p:cNvPr id="6" name="Textplatzhalter 8">
            <a:extLst>
              <a:ext uri="{FF2B5EF4-FFF2-40B4-BE49-F238E27FC236}">
                <a16:creationId xmlns:a16="http://schemas.microsoft.com/office/drawing/2014/main" id="{9D69977F-659D-1A48-6F76-108920F2112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17703" y="1476777"/>
            <a:ext cx="10604635" cy="259200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lnSpc>
                <a:spcPct val="100000"/>
              </a:lnSpc>
              <a:defRPr sz="1800" b="0"/>
            </a:lvl1pPr>
          </a:lstStyle>
          <a:p>
            <a:pPr lvl="0"/>
            <a:r>
              <a:rPr lang="de-DE" err="1"/>
              <a:t>UnterÜberschrift</a:t>
            </a:r>
            <a:r>
              <a:rPr lang="de-DE"/>
              <a:t>, Arial, 18 </a:t>
            </a:r>
            <a:r>
              <a:rPr lang="de-DE" err="1"/>
              <a:t>pt</a:t>
            </a:r>
            <a:endParaRPr lang="de-DE"/>
          </a:p>
          <a:p>
            <a:pPr lvl="0"/>
            <a:endParaRPr lang="de-DE"/>
          </a:p>
          <a:p>
            <a:pPr lvl="0"/>
            <a:endParaRPr lang="de-DE"/>
          </a:p>
        </p:txBody>
      </p:sp>
      <p:sp>
        <p:nvSpPr>
          <p:cNvPr id="7" name="Titel 18">
            <a:extLst>
              <a:ext uri="{FF2B5EF4-FFF2-40B4-BE49-F238E27FC236}">
                <a16:creationId xmlns:a16="http://schemas.microsoft.com/office/drawing/2014/main" id="{65CC5708-ADAF-F9BB-D464-5D6F171688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0647" y="854776"/>
            <a:ext cx="10605526" cy="558000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de-DE"/>
              <a:t>Überschrift, Arial </a:t>
            </a:r>
            <a:r>
              <a:rPr lang="de-DE" err="1"/>
              <a:t>Bold</a:t>
            </a:r>
            <a:r>
              <a:rPr lang="de-DE"/>
              <a:t>, 24 </a:t>
            </a:r>
            <a:r>
              <a:rPr lang="de-DE" err="1"/>
              <a:t>pt</a:t>
            </a:r>
            <a:endParaRPr lang="de-DE"/>
          </a:p>
        </p:txBody>
      </p:sp>
      <p:sp>
        <p:nvSpPr>
          <p:cNvPr id="8" name="Datumsplatzhalter 5">
            <a:extLst>
              <a:ext uri="{FF2B5EF4-FFF2-40B4-BE49-F238E27FC236}">
                <a16:creationId xmlns:a16="http://schemas.microsoft.com/office/drawing/2014/main" id="{2457A99C-5BB4-D4CB-8299-9252763103C8}"/>
              </a:ext>
            </a:extLst>
          </p:cNvPr>
          <p:cNvSpPr>
            <a:spLocks noGrp="1"/>
          </p:cNvSpPr>
          <p:nvPr>
            <p:ph type="dt" sz="half" idx="21"/>
          </p:nvPr>
        </p:nvSpPr>
        <p:spPr>
          <a:xfrm>
            <a:off x="922197" y="6474195"/>
            <a:ext cx="625172" cy="123111"/>
          </a:xfrm>
        </p:spPr>
        <p:txBody>
          <a:bodyPr/>
          <a:lstStyle/>
          <a:p>
            <a:r>
              <a:rPr lang="de-DE"/>
              <a:t>06.11.2025</a:t>
            </a:r>
          </a:p>
        </p:txBody>
      </p:sp>
    </p:spTree>
    <p:extLst>
      <p:ext uri="{BB962C8B-B14F-4D97-AF65-F5344CB8AC3E}">
        <p14:creationId xmlns:p14="http://schemas.microsoft.com/office/powerpoint/2010/main" val="2755741830"/>
      </p:ext>
    </p:extLst>
  </p:cSld>
  <p:clrMapOvr>
    <a:masterClrMapping/>
  </p:clrMapOvr>
  <p:transition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Ü+UÜ+Text-2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7"/>
          </p:nvPr>
        </p:nvSpPr>
        <p:spPr>
          <a:xfrm>
            <a:off x="922198" y="6474195"/>
            <a:ext cx="625171" cy="123111"/>
          </a:xfrm>
        </p:spPr>
        <p:txBody>
          <a:bodyPr/>
          <a:lstStyle/>
          <a:p>
            <a:r>
              <a:rPr lang="de-DE"/>
              <a:t>06.11.2025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nb-NO"/>
              <a:t>Anja Käfer-Rohrbach, GDV</a:t>
            </a:r>
            <a:endParaRPr lang="de-DE"/>
          </a:p>
        </p:txBody>
      </p:sp>
      <p:sp>
        <p:nvSpPr>
          <p:cNvPr id="11" name="Textplatzhalter 8">
            <a:extLst>
              <a:ext uri="{FF2B5EF4-FFF2-40B4-BE49-F238E27FC236}">
                <a16:creationId xmlns:a16="http://schemas.microsoft.com/office/drawing/2014/main" id="{FB6D7CA8-E21A-C28C-C9EC-B74DCE5DDD6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384925" y="2205038"/>
            <a:ext cx="5137413" cy="3798186"/>
          </a:xfrm>
          <a:prstGeom prst="rect">
            <a:avLst/>
          </a:prstGeom>
        </p:spPr>
        <p:txBody>
          <a:bodyPr rIns="0"/>
          <a:lstStyle>
            <a:lvl1pPr>
              <a:defRPr baseline="0"/>
            </a:lvl1pPr>
            <a:lvl2pPr>
              <a:defRPr/>
            </a:lvl2pPr>
            <a:lvl3pPr>
              <a:defRPr baseline="0"/>
            </a:lvl3pPr>
            <a:lvl4pPr>
              <a:defRPr/>
            </a:lvl4pPr>
            <a:lvl5pPr>
              <a:spcBef>
                <a:spcPts val="600"/>
              </a:spcBef>
              <a:defRPr/>
            </a:lvl5pPr>
          </a:lstStyle>
          <a:p>
            <a:pPr lvl="0"/>
            <a:r>
              <a:rPr lang="de-DE"/>
              <a:t>Erste Ebene, Arial </a:t>
            </a:r>
            <a:r>
              <a:rPr lang="de-DE" err="1"/>
              <a:t>Bold</a:t>
            </a:r>
            <a:r>
              <a:rPr lang="de-DE"/>
              <a:t>, 16 </a:t>
            </a:r>
            <a:r>
              <a:rPr lang="de-DE" err="1"/>
              <a:t>pt</a:t>
            </a:r>
            <a:endParaRPr lang="de-DE"/>
          </a:p>
          <a:p>
            <a:pPr lvl="1"/>
            <a:r>
              <a:rPr lang="de-DE"/>
              <a:t>Zweite Ebene, Arial, 16 </a:t>
            </a:r>
            <a:r>
              <a:rPr lang="de-DE" err="1"/>
              <a:t>pt</a:t>
            </a:r>
            <a:r>
              <a:rPr lang="de-DE"/>
              <a:t> </a:t>
            </a:r>
          </a:p>
          <a:p>
            <a:pPr lvl="2"/>
            <a:r>
              <a:rPr lang="de-DE"/>
              <a:t>Dritte Ebene, Arial, 16 </a:t>
            </a:r>
            <a:r>
              <a:rPr lang="de-DE" err="1"/>
              <a:t>pt</a:t>
            </a:r>
            <a:r>
              <a:rPr lang="de-DE"/>
              <a:t> </a:t>
            </a:r>
          </a:p>
          <a:p>
            <a:pPr lvl="3"/>
            <a:r>
              <a:rPr lang="de-DE"/>
              <a:t>Vierte Ebene, Arial, 16 </a:t>
            </a:r>
            <a:r>
              <a:rPr lang="de-DE" err="1"/>
              <a:t>pt</a:t>
            </a:r>
            <a:r>
              <a:rPr lang="de-DE"/>
              <a:t> </a:t>
            </a:r>
          </a:p>
          <a:p>
            <a:pPr lvl="4"/>
            <a:r>
              <a:rPr lang="de-DE"/>
              <a:t>Fünfte Ebene, Arial </a:t>
            </a:r>
            <a:r>
              <a:rPr lang="de-DE" err="1"/>
              <a:t>Bold</a:t>
            </a:r>
            <a:r>
              <a:rPr lang="de-DE"/>
              <a:t>, 16 </a:t>
            </a:r>
            <a:r>
              <a:rPr lang="de-DE" err="1"/>
              <a:t>pt</a:t>
            </a:r>
            <a:endParaRPr lang="de-DE"/>
          </a:p>
        </p:txBody>
      </p:sp>
      <p:sp>
        <p:nvSpPr>
          <p:cNvPr id="12" name="Textplatzhalter 8">
            <a:extLst>
              <a:ext uri="{FF2B5EF4-FFF2-40B4-BE49-F238E27FC236}">
                <a16:creationId xmlns:a16="http://schemas.microsoft.com/office/drawing/2014/main" id="{E997B8A0-ABD2-489C-AA98-7BF8744EBEC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12814" y="2205038"/>
            <a:ext cx="5184773" cy="3798186"/>
          </a:xfrm>
          <a:prstGeom prst="rect">
            <a:avLst/>
          </a:prstGeom>
        </p:spPr>
        <p:txBody>
          <a:bodyPr rIns="0"/>
          <a:lstStyle>
            <a:lvl1pPr>
              <a:defRPr baseline="0"/>
            </a:lvl1pPr>
            <a:lvl2pPr>
              <a:defRPr/>
            </a:lvl2pPr>
            <a:lvl3pPr>
              <a:defRPr baseline="0"/>
            </a:lvl3pPr>
            <a:lvl4pPr>
              <a:defRPr/>
            </a:lvl4pPr>
            <a:lvl5pPr>
              <a:spcBef>
                <a:spcPts val="600"/>
              </a:spcBef>
              <a:defRPr/>
            </a:lvl5pPr>
          </a:lstStyle>
          <a:p>
            <a:pPr lvl="0"/>
            <a:r>
              <a:rPr lang="de-DE"/>
              <a:t>Erste Ebene, Arial </a:t>
            </a:r>
            <a:r>
              <a:rPr lang="de-DE" err="1"/>
              <a:t>Bold</a:t>
            </a:r>
            <a:r>
              <a:rPr lang="de-DE"/>
              <a:t>, 16 </a:t>
            </a:r>
            <a:r>
              <a:rPr lang="de-DE" err="1"/>
              <a:t>pt</a:t>
            </a:r>
            <a:endParaRPr lang="de-DE"/>
          </a:p>
          <a:p>
            <a:pPr lvl="1"/>
            <a:r>
              <a:rPr lang="de-DE"/>
              <a:t>Zweite Ebene, Arial, 16 </a:t>
            </a:r>
            <a:r>
              <a:rPr lang="de-DE" err="1"/>
              <a:t>pt</a:t>
            </a:r>
            <a:r>
              <a:rPr lang="de-DE"/>
              <a:t> </a:t>
            </a:r>
          </a:p>
          <a:p>
            <a:pPr lvl="2"/>
            <a:r>
              <a:rPr lang="de-DE"/>
              <a:t>Dritte Ebene, Arial, 16 </a:t>
            </a:r>
            <a:r>
              <a:rPr lang="de-DE" err="1"/>
              <a:t>pt</a:t>
            </a:r>
            <a:r>
              <a:rPr lang="de-DE"/>
              <a:t> </a:t>
            </a:r>
          </a:p>
          <a:p>
            <a:pPr lvl="3"/>
            <a:r>
              <a:rPr lang="de-DE"/>
              <a:t>Vierte Ebene, Arial, 16 </a:t>
            </a:r>
            <a:r>
              <a:rPr lang="de-DE" err="1"/>
              <a:t>pt</a:t>
            </a:r>
            <a:r>
              <a:rPr lang="de-DE"/>
              <a:t> </a:t>
            </a:r>
          </a:p>
          <a:p>
            <a:pPr lvl="4"/>
            <a:r>
              <a:rPr lang="de-DE"/>
              <a:t>Fünfte Ebene, Arial </a:t>
            </a:r>
            <a:r>
              <a:rPr lang="de-DE" err="1"/>
              <a:t>Bold</a:t>
            </a:r>
            <a:r>
              <a:rPr lang="de-DE"/>
              <a:t>, 16 </a:t>
            </a:r>
            <a:r>
              <a:rPr lang="de-DE" err="1"/>
              <a:t>pt</a:t>
            </a:r>
            <a:endParaRPr lang="de-DE"/>
          </a:p>
        </p:txBody>
      </p:sp>
      <p:sp>
        <p:nvSpPr>
          <p:cNvPr id="13" name="Textplatzhalter 8">
            <a:extLst>
              <a:ext uri="{FF2B5EF4-FFF2-40B4-BE49-F238E27FC236}">
                <a16:creationId xmlns:a16="http://schemas.microsoft.com/office/drawing/2014/main" id="{3606A19F-70C9-1F2D-CFFA-903349CB9E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17703" y="1476777"/>
            <a:ext cx="10604635" cy="259200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lnSpc>
                <a:spcPct val="100000"/>
              </a:lnSpc>
              <a:defRPr sz="1800" b="0"/>
            </a:lvl1pPr>
          </a:lstStyle>
          <a:p>
            <a:pPr lvl="0"/>
            <a:r>
              <a:rPr lang="de-DE" err="1"/>
              <a:t>UnterÜberschrift</a:t>
            </a:r>
            <a:r>
              <a:rPr lang="de-DE"/>
              <a:t>, Arial, 18 </a:t>
            </a:r>
            <a:r>
              <a:rPr lang="de-DE" err="1"/>
              <a:t>pt</a:t>
            </a:r>
            <a:endParaRPr lang="de-DE"/>
          </a:p>
          <a:p>
            <a:pPr lvl="0"/>
            <a:endParaRPr lang="de-DE"/>
          </a:p>
          <a:p>
            <a:pPr lvl="0"/>
            <a:endParaRPr lang="de-DE"/>
          </a:p>
        </p:txBody>
      </p:sp>
      <p:sp>
        <p:nvSpPr>
          <p:cNvPr id="14" name="Titel 18">
            <a:extLst>
              <a:ext uri="{FF2B5EF4-FFF2-40B4-BE49-F238E27FC236}">
                <a16:creationId xmlns:a16="http://schemas.microsoft.com/office/drawing/2014/main" id="{EC77B156-19F9-423E-EBED-08E928B988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0647" y="854776"/>
            <a:ext cx="10605526" cy="558000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de-DE"/>
              <a:t>Überschrift, Arial </a:t>
            </a:r>
            <a:r>
              <a:rPr lang="de-DE" err="1"/>
              <a:t>Bold</a:t>
            </a:r>
            <a:r>
              <a:rPr lang="de-DE"/>
              <a:t>, 24 </a:t>
            </a:r>
            <a:r>
              <a:rPr lang="de-DE" err="1"/>
              <a:t>pt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54978303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_ganz-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Grafik 23">
            <a:extLst>
              <a:ext uri="{FF2B5EF4-FFF2-40B4-BE49-F238E27FC236}">
                <a16:creationId xmlns:a16="http://schemas.microsoft.com/office/drawing/2014/main" id="{EEDBF100-D0B2-59B8-1095-3CE24F98D8A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3180" y="269875"/>
            <a:ext cx="2078037" cy="269875"/>
          </a:xfrm>
          <a:prstGeom prst="rect">
            <a:avLst/>
          </a:prstGeom>
        </p:spPr>
      </p:pic>
      <p:sp>
        <p:nvSpPr>
          <p:cNvPr id="12" name="Untertitel">
            <a:extLst>
              <a:ext uri="{FF2B5EF4-FFF2-40B4-BE49-F238E27FC236}">
                <a16:creationId xmlns:a16="http://schemas.microsoft.com/office/drawing/2014/main" id="{BF46F7A9-DFEB-9AC0-2482-B7B59A0C503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0" y="1113327"/>
            <a:ext cx="4029369" cy="393804"/>
          </a:xfrm>
          <a:prstGeom prst="rect">
            <a:avLst/>
          </a:prstGeom>
          <a:noFill/>
          <a:ln>
            <a:noFill/>
          </a:ln>
        </p:spPr>
        <p:txBody>
          <a:bodyPr wrap="none" lIns="936000" tIns="108000" rIns="108000" bIns="72000" anchor="ctr" anchorCtr="0">
            <a:spAutoFit/>
          </a:bodyPr>
          <a:lstStyle>
            <a:lvl1pPr>
              <a:spcBef>
                <a:spcPts val="0"/>
              </a:spcBef>
              <a:spcAft>
                <a:spcPts val="0"/>
              </a:spcAft>
              <a:defRPr sz="1200" b="0" spc="0">
                <a:solidFill>
                  <a:schemeClr val="tx2">
                    <a:lumMod val="50000"/>
                    <a:lumOff val="50000"/>
                  </a:schemeClr>
                </a:solidFill>
                <a:latin typeface="Lucida Console" panose="020B0609040504020204" pitchFamily="49" charset="0"/>
                <a:ea typeface="GDVtype Medium" panose="020F0003040202060204" pitchFamily="34" charset="0"/>
              </a:defRPr>
            </a:lvl1pPr>
          </a:lstStyle>
          <a:p>
            <a:pPr lvl="0"/>
            <a:r>
              <a:rPr lang="de-DE"/>
              <a:t>SACHZEILE, LUCIDA CONSOLE, 12 PT</a:t>
            </a:r>
          </a:p>
        </p:txBody>
      </p:sp>
      <p:sp>
        <p:nvSpPr>
          <p:cNvPr id="13" name="Textplatzhalter Autorenzeile">
            <a:extLst>
              <a:ext uri="{FF2B5EF4-FFF2-40B4-BE49-F238E27FC236}">
                <a16:creationId xmlns:a16="http://schemas.microsoft.com/office/drawing/2014/main" id="{278C20DD-4682-2F81-D28C-001FC63C183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0" y="4672594"/>
            <a:ext cx="3210748" cy="412590"/>
          </a:xfrm>
          <a:prstGeom prst="rect">
            <a:avLst/>
          </a:prstGeom>
          <a:noFill/>
          <a:ln w="9525">
            <a:noFill/>
          </a:ln>
        </p:spPr>
        <p:txBody>
          <a:bodyPr wrap="none" lIns="936000" tIns="108000" rIns="108000" bIns="72000" anchor="ctr" anchorCtr="0">
            <a:spAutoFit/>
          </a:bodyPr>
          <a:lstStyle>
            <a:lvl1pPr>
              <a:defRPr sz="1600" b="0">
                <a:solidFill>
                  <a:schemeClr val="bg1"/>
                </a:solidFill>
                <a:latin typeface="+mn-lt"/>
                <a:ea typeface="GDVtype Medium" panose="020F0003040202060204" pitchFamily="34" charset="0"/>
                <a:cs typeface="Courier New" panose="02070309020205020404" pitchFamily="49" charset="0"/>
              </a:defRPr>
            </a:lvl1pPr>
          </a:lstStyle>
          <a:p>
            <a:pPr lvl="0"/>
            <a:r>
              <a:rPr lang="de-DE"/>
              <a:t>Autorenzeile, Arial, 16 </a:t>
            </a:r>
            <a:r>
              <a:rPr lang="de-DE" err="1"/>
              <a:t>pt</a:t>
            </a:r>
            <a:endParaRPr lang="de-DE"/>
          </a:p>
        </p:txBody>
      </p:sp>
      <p:sp>
        <p:nvSpPr>
          <p:cNvPr id="14" name="Textplatzhalter Datumszeile">
            <a:extLst>
              <a:ext uri="{FF2B5EF4-FFF2-40B4-BE49-F238E27FC236}">
                <a16:creationId xmlns:a16="http://schemas.microsoft.com/office/drawing/2014/main" id="{05C9F9B6-DF57-5530-CC78-342ED3485FB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" y="4096530"/>
            <a:ext cx="3202091" cy="412590"/>
          </a:xfrm>
          <a:prstGeom prst="rect">
            <a:avLst/>
          </a:prstGeom>
          <a:noFill/>
          <a:ln>
            <a:noFill/>
          </a:ln>
        </p:spPr>
        <p:txBody>
          <a:bodyPr wrap="none" lIns="936000" tIns="108000" rIns="108000" bIns="72000" anchor="ctr" anchorCtr="0">
            <a:spAutoFit/>
          </a:bodyPr>
          <a:lstStyle>
            <a:lvl1pPr>
              <a:lnSpc>
                <a:spcPts val="1800"/>
              </a:lnSpc>
              <a:defRPr sz="1600" b="0">
                <a:solidFill>
                  <a:schemeClr val="bg1"/>
                </a:solidFill>
                <a:latin typeface="+mj-lt"/>
                <a:ea typeface="GDVtype Medium" panose="020F0003040202060204" pitchFamily="34" charset="0"/>
              </a:defRPr>
            </a:lvl1pPr>
          </a:lstStyle>
          <a:p>
            <a:pPr lvl="0"/>
            <a:r>
              <a:rPr lang="de-DE"/>
              <a:t>Datumszeile, Arial, 16 </a:t>
            </a:r>
            <a:r>
              <a:rPr lang="de-DE" err="1"/>
              <a:t>pt</a:t>
            </a:r>
            <a:endParaRPr lang="de-DE"/>
          </a:p>
        </p:txBody>
      </p:sp>
      <p:sp>
        <p:nvSpPr>
          <p:cNvPr id="16" name="Titel 1">
            <a:extLst>
              <a:ext uri="{FF2B5EF4-FFF2-40B4-BE49-F238E27FC236}">
                <a16:creationId xmlns:a16="http://schemas.microsoft.com/office/drawing/2014/main" id="{85E04D73-2D95-37A4-2309-75F0CA7E180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1598262"/>
            <a:ext cx="6187968" cy="797311"/>
          </a:xfrm>
          <a:noFill/>
          <a:ln>
            <a:noFill/>
          </a:ln>
        </p:spPr>
        <p:txBody>
          <a:bodyPr wrap="none" lIns="936000" tIns="90000" rIns="144000" bIns="90000" anchor="t" anchorCtr="0">
            <a:sp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4000" b="1" baseline="0">
                <a:solidFill>
                  <a:schemeClr val="bg1"/>
                </a:solidFill>
                <a:latin typeface="+mj-lt"/>
                <a:ea typeface="GDVtype ExtraLight" panose="020F0003040202060204" pitchFamily="34" charset="0"/>
              </a:defRPr>
            </a:lvl1pPr>
          </a:lstStyle>
          <a:p>
            <a:r>
              <a:rPr lang="de-DE" dirty="0"/>
              <a:t>Titel, Arial </a:t>
            </a:r>
            <a:r>
              <a:rPr lang="de-DE" dirty="0" err="1"/>
              <a:t>bold</a:t>
            </a:r>
            <a:r>
              <a:rPr lang="de-DE" dirty="0"/>
              <a:t>, 40 </a:t>
            </a:r>
            <a:r>
              <a:rPr lang="de-DE" dirty="0" err="1"/>
              <a:t>pt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57804913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_halb-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>
            <a:extLst>
              <a:ext uri="{FF2B5EF4-FFF2-40B4-BE49-F238E27FC236}">
                <a16:creationId xmlns:a16="http://schemas.microsoft.com/office/drawing/2014/main" id="{00705B40-B5DF-0135-4BC4-F8EBFC32AE0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0" y="1"/>
            <a:ext cx="12195174" cy="3371849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EEDBF100-D0B2-59B8-1095-3CE24F98D8A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83180" y="269875"/>
            <a:ext cx="2078037" cy="269875"/>
          </a:xfrm>
          <a:prstGeom prst="rect">
            <a:avLst/>
          </a:prstGeom>
        </p:spPr>
      </p:pic>
      <p:sp>
        <p:nvSpPr>
          <p:cNvPr id="8" name="Untertitel">
            <a:extLst>
              <a:ext uri="{FF2B5EF4-FFF2-40B4-BE49-F238E27FC236}">
                <a16:creationId xmlns:a16="http://schemas.microsoft.com/office/drawing/2014/main" id="{CF8421B8-813D-7EB3-C80F-AC02499E306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0" y="1113327"/>
            <a:ext cx="4029369" cy="393804"/>
          </a:xfrm>
          <a:prstGeom prst="rect">
            <a:avLst/>
          </a:prstGeom>
          <a:noFill/>
          <a:ln>
            <a:noFill/>
          </a:ln>
        </p:spPr>
        <p:txBody>
          <a:bodyPr wrap="none" lIns="936000" tIns="108000" rIns="108000" bIns="72000" anchor="ctr" anchorCtr="0">
            <a:spAutoFit/>
          </a:bodyPr>
          <a:lstStyle>
            <a:lvl1pPr>
              <a:spcBef>
                <a:spcPts val="0"/>
              </a:spcBef>
              <a:spcAft>
                <a:spcPts val="0"/>
              </a:spcAft>
              <a:defRPr sz="1200" b="0" spc="0">
                <a:solidFill>
                  <a:schemeClr val="tx2">
                    <a:lumMod val="50000"/>
                    <a:lumOff val="50000"/>
                  </a:schemeClr>
                </a:solidFill>
                <a:latin typeface="Lucida Console" panose="020B0609040504020204" pitchFamily="49" charset="0"/>
                <a:ea typeface="GDVtype Medium" panose="020F0003040202060204" pitchFamily="34" charset="0"/>
              </a:defRPr>
            </a:lvl1pPr>
          </a:lstStyle>
          <a:p>
            <a:pPr lvl="0"/>
            <a:r>
              <a:rPr lang="de-DE"/>
              <a:t>SACHZEILE, LUCIDA CONSOLE, 12 PT</a:t>
            </a:r>
          </a:p>
        </p:txBody>
      </p:sp>
      <p:sp>
        <p:nvSpPr>
          <p:cNvPr id="9" name="Textplatzhalter Autorenzeile">
            <a:extLst>
              <a:ext uri="{FF2B5EF4-FFF2-40B4-BE49-F238E27FC236}">
                <a16:creationId xmlns:a16="http://schemas.microsoft.com/office/drawing/2014/main" id="{114C1D21-332E-7E6A-40E1-7C32367BFBB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0" y="4672594"/>
            <a:ext cx="3210748" cy="412590"/>
          </a:xfrm>
          <a:prstGeom prst="rect">
            <a:avLst/>
          </a:prstGeom>
          <a:noFill/>
          <a:ln w="9525">
            <a:noFill/>
          </a:ln>
        </p:spPr>
        <p:txBody>
          <a:bodyPr wrap="none" lIns="936000" tIns="108000" rIns="108000" bIns="72000" anchor="ctr" anchorCtr="0">
            <a:spAutoFit/>
          </a:bodyPr>
          <a:lstStyle>
            <a:lvl1pPr>
              <a:defRPr sz="1600" b="0">
                <a:solidFill>
                  <a:schemeClr val="bg1">
                    <a:lumMod val="50000"/>
                  </a:schemeClr>
                </a:solidFill>
                <a:latin typeface="+mn-lt"/>
                <a:ea typeface="GDVtype Medium" panose="020F0003040202060204" pitchFamily="34" charset="0"/>
                <a:cs typeface="Courier New" panose="02070309020205020404" pitchFamily="49" charset="0"/>
              </a:defRPr>
            </a:lvl1pPr>
          </a:lstStyle>
          <a:p>
            <a:pPr lvl="0"/>
            <a:r>
              <a:rPr lang="de-DE" dirty="0"/>
              <a:t>Autorenzeile, Arial, 16 pt</a:t>
            </a:r>
          </a:p>
        </p:txBody>
      </p:sp>
      <p:sp>
        <p:nvSpPr>
          <p:cNvPr id="12" name="Textplatzhalter Datumszeile">
            <a:extLst>
              <a:ext uri="{FF2B5EF4-FFF2-40B4-BE49-F238E27FC236}">
                <a16:creationId xmlns:a16="http://schemas.microsoft.com/office/drawing/2014/main" id="{BEA1C553-8203-0BBE-39E3-39A5DEC02A5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" y="4096530"/>
            <a:ext cx="3202091" cy="412590"/>
          </a:xfrm>
          <a:prstGeom prst="rect">
            <a:avLst/>
          </a:prstGeom>
          <a:noFill/>
          <a:ln>
            <a:noFill/>
          </a:ln>
        </p:spPr>
        <p:txBody>
          <a:bodyPr wrap="none" lIns="936000" tIns="108000" rIns="108000" bIns="72000" anchor="ctr" anchorCtr="0">
            <a:spAutoFit/>
          </a:bodyPr>
          <a:lstStyle>
            <a:lvl1pPr>
              <a:lnSpc>
                <a:spcPts val="1800"/>
              </a:lnSpc>
              <a:defRPr sz="1600" b="0">
                <a:solidFill>
                  <a:schemeClr val="tx1"/>
                </a:solidFill>
                <a:latin typeface="+mj-lt"/>
                <a:ea typeface="GDVtype Medium" panose="020F0003040202060204" pitchFamily="34" charset="0"/>
              </a:defRPr>
            </a:lvl1pPr>
          </a:lstStyle>
          <a:p>
            <a:pPr lvl="0"/>
            <a:r>
              <a:rPr lang="de-DE" dirty="0"/>
              <a:t>Datumszeile, Arial, 16 pt</a:t>
            </a:r>
          </a:p>
        </p:txBody>
      </p:sp>
      <p:sp>
        <p:nvSpPr>
          <p:cNvPr id="16" name="Titel 1">
            <a:extLst>
              <a:ext uri="{FF2B5EF4-FFF2-40B4-BE49-F238E27FC236}">
                <a16:creationId xmlns:a16="http://schemas.microsoft.com/office/drawing/2014/main" id="{C763A0B1-F28B-E6BA-21D5-F9FAAB14338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1598262"/>
            <a:ext cx="6187968" cy="797311"/>
          </a:xfrm>
          <a:noFill/>
          <a:ln>
            <a:noFill/>
          </a:ln>
        </p:spPr>
        <p:txBody>
          <a:bodyPr wrap="none" lIns="936000" tIns="90000" rIns="144000" bIns="90000" anchor="t" anchorCtr="0">
            <a:sp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4000" b="1" baseline="0">
                <a:solidFill>
                  <a:schemeClr val="bg1"/>
                </a:solidFill>
                <a:latin typeface="+mj-lt"/>
                <a:ea typeface="GDVtype ExtraLight" panose="020F0003040202060204" pitchFamily="34" charset="0"/>
              </a:defRPr>
            </a:lvl1pPr>
          </a:lstStyle>
          <a:p>
            <a:r>
              <a:rPr lang="de-DE" dirty="0"/>
              <a:t>Titel, Arial bold, 40 pt</a:t>
            </a:r>
          </a:p>
        </p:txBody>
      </p:sp>
    </p:spTree>
    <p:extLst>
      <p:ext uri="{BB962C8B-B14F-4D97-AF65-F5344CB8AC3E}">
        <p14:creationId xmlns:p14="http://schemas.microsoft.com/office/powerpoint/2010/main" val="393911706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nnbla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 hasCustomPrompt="1"/>
          </p:nvPr>
        </p:nvSpPr>
        <p:spPr>
          <a:xfrm>
            <a:off x="922197" y="1196752"/>
            <a:ext cx="10603977" cy="2880000"/>
          </a:xfrm>
        </p:spPr>
        <p:txBody>
          <a:bodyPr anchor="t"/>
          <a:lstStyle>
            <a:lvl1pPr algn="l">
              <a:lnSpc>
                <a:spcPct val="100000"/>
              </a:lnSpc>
              <a:spcBef>
                <a:spcPts val="1800"/>
              </a:spcBef>
              <a:defRPr sz="4000" b="1" spc="-100" baseline="0">
                <a:latin typeface="+mj-lt"/>
                <a:ea typeface="GDVtype ExtraLight" panose="020F0003040202060204" pitchFamily="34" charset="0"/>
              </a:defRPr>
            </a:lvl1pPr>
          </a:lstStyle>
          <a:p>
            <a:r>
              <a:rPr lang="de-DE" dirty="0"/>
              <a:t>Trennblatt, Arial bold, 40 pt</a:t>
            </a:r>
          </a:p>
        </p:txBody>
      </p:sp>
      <p:sp>
        <p:nvSpPr>
          <p:cNvPr id="20" name="Datumsplatzhalter 5">
            <a:extLst>
              <a:ext uri="{FF2B5EF4-FFF2-40B4-BE49-F238E27FC236}">
                <a16:creationId xmlns:a16="http://schemas.microsoft.com/office/drawing/2014/main" id="{A5A3BCCF-0B86-4D92-AE09-6D2A39F958FD}"/>
              </a:ext>
            </a:extLst>
          </p:cNvPr>
          <p:cNvSpPr>
            <a:spLocks noGrp="1"/>
          </p:cNvSpPr>
          <p:nvPr>
            <p:ph type="dt" sz="half" idx="21"/>
          </p:nvPr>
        </p:nvSpPr>
        <p:spPr>
          <a:xfrm>
            <a:off x="922198" y="6474195"/>
            <a:ext cx="625171" cy="123111"/>
          </a:xfrm>
        </p:spPr>
        <p:txBody>
          <a:bodyPr/>
          <a:lstStyle/>
          <a:p>
            <a:r>
              <a:rPr lang="de-DE"/>
              <a:t>06.11.2025</a:t>
            </a:r>
            <a:endParaRPr lang="de-DE" dirty="0"/>
          </a:p>
        </p:txBody>
      </p:sp>
      <p:sp>
        <p:nvSpPr>
          <p:cNvPr id="21" name="Fußzeilenplatzhalter 4">
            <a:extLst>
              <a:ext uri="{FF2B5EF4-FFF2-40B4-BE49-F238E27FC236}">
                <a16:creationId xmlns:a16="http://schemas.microsoft.com/office/drawing/2014/main" id="{E4C9316D-18DF-497E-9842-8A6F7FDF9ED5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>
          <a:xfrm>
            <a:off x="1878710" y="6470072"/>
            <a:ext cx="4496400" cy="123110"/>
          </a:xfrm>
          <a:prstGeom prst="rect">
            <a:avLst/>
          </a:prstGeom>
        </p:spPr>
        <p:txBody>
          <a:bodyPr/>
          <a:lstStyle/>
          <a:p>
            <a:r>
              <a:rPr lang="de-DE"/>
              <a:t>Anja Käfer-Rohrbach, GDV</a:t>
            </a:r>
            <a:endParaRPr lang="de-DE" dirty="0"/>
          </a:p>
        </p:txBody>
      </p:sp>
      <p:sp>
        <p:nvSpPr>
          <p:cNvPr id="6" name="Foliennummernplatzhalter 2">
            <a:extLst>
              <a:ext uri="{FF2B5EF4-FFF2-40B4-BE49-F238E27FC236}">
                <a16:creationId xmlns:a16="http://schemas.microsoft.com/office/drawing/2014/main" id="{87771C02-A345-4CC2-9DC1-C3C3EE8405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014" y="6469740"/>
            <a:ext cx="576324" cy="1224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lang="de-DE" sz="800" b="1" kern="1200" smtClean="0">
                <a:solidFill>
                  <a:schemeClr val="tx1"/>
                </a:solidFill>
                <a:latin typeface="Lucida Console" panose="020B0609040504020204" pitchFamily="49" charset="0"/>
                <a:ea typeface="GDVtype" panose="020F0003040202060204" pitchFamily="34" charset="0"/>
                <a:cs typeface="Courier New" panose="02070309020205020404" pitchFamily="49" charset="0"/>
              </a:defRPr>
            </a:lvl1pPr>
          </a:lstStyle>
          <a:p>
            <a:r>
              <a:rPr lang="de-DE" dirty="0"/>
              <a:t>S. </a:t>
            </a:r>
            <a:fld id="{0E09A3F0-FF3B-4076-9896-51BDFBF434A9}" type="slidenum">
              <a:rPr smtClean="0"/>
              <a:pPr/>
              <a:t>‹Nr.›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0394285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1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nnblatt_FARB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9264D85F-5C2E-77CA-CE49-BA1D658AC5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/>
            <a:lum bright="-9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990" t="66447" r="40246" b="20547"/>
          <a:stretch/>
        </p:blipFill>
        <p:spPr>
          <a:xfrm>
            <a:off x="0" y="-55984"/>
            <a:ext cx="12195175" cy="6277397"/>
          </a:xfrm>
          <a:prstGeom prst="rect">
            <a:avLst/>
          </a:prstGeom>
        </p:spPr>
      </p:pic>
      <p:cxnSp>
        <p:nvCxnSpPr>
          <p:cNvPr id="3" name="Horizontale 22">
            <a:extLst>
              <a:ext uri="{FF2B5EF4-FFF2-40B4-BE49-F238E27FC236}">
                <a16:creationId xmlns:a16="http://schemas.microsoft.com/office/drawing/2014/main" id="{90C22422-FB6F-F4A0-9392-6056E295F786}"/>
              </a:ext>
            </a:extLst>
          </p:cNvPr>
          <p:cNvCxnSpPr>
            <a:cxnSpLocks/>
          </p:cNvCxnSpPr>
          <p:nvPr userDrawn="1"/>
        </p:nvCxnSpPr>
        <p:spPr>
          <a:xfrm>
            <a:off x="0" y="1732603"/>
            <a:ext cx="668338" cy="0"/>
          </a:xfrm>
          <a:prstGeom prst="line">
            <a:avLst/>
          </a:prstGeom>
          <a:ln w="635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Fußzeilenplatzhalter 6"/>
          <p:cNvSpPr>
            <a:spLocks noGrp="1"/>
          </p:cNvSpPr>
          <p:nvPr>
            <p:ph type="ftr" sz="quarter" idx="22"/>
          </p:nvPr>
        </p:nvSpPr>
        <p:spPr>
          <a:xfrm>
            <a:off x="1878710" y="6470072"/>
            <a:ext cx="4496400" cy="123110"/>
          </a:xfrm>
          <a:prstGeom prst="rect">
            <a:avLst/>
          </a:prstGeom>
        </p:spPr>
        <p:txBody>
          <a:bodyPr/>
          <a:lstStyle/>
          <a:p>
            <a:r>
              <a:rPr lang="de-DE"/>
              <a:t>Anja Käfer-Rohrbach, GDV</a:t>
            </a:r>
            <a:endParaRPr lang="de-DE" dirty="0"/>
          </a:p>
        </p:txBody>
      </p:sp>
      <p:sp>
        <p:nvSpPr>
          <p:cNvPr id="10" name="Datumsplatzhalter 5">
            <a:extLst>
              <a:ext uri="{FF2B5EF4-FFF2-40B4-BE49-F238E27FC236}">
                <a16:creationId xmlns:a16="http://schemas.microsoft.com/office/drawing/2014/main" id="{356A3D0E-DF85-D595-1FC3-F90410BAF2BC}"/>
              </a:ext>
            </a:extLst>
          </p:cNvPr>
          <p:cNvSpPr>
            <a:spLocks noGrp="1"/>
          </p:cNvSpPr>
          <p:nvPr>
            <p:ph type="dt" sz="half" idx="21"/>
          </p:nvPr>
        </p:nvSpPr>
        <p:spPr>
          <a:xfrm>
            <a:off x="922197" y="6474195"/>
            <a:ext cx="625172" cy="123111"/>
          </a:xfrm>
        </p:spPr>
        <p:txBody>
          <a:bodyPr/>
          <a:lstStyle/>
          <a:p>
            <a:r>
              <a:rPr lang="de-DE"/>
              <a:t>06.11.2025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2E520CBC-9E20-F4B5-BE55-ABA45D52D3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0647" y="986752"/>
            <a:ext cx="10605526" cy="2385093"/>
          </a:xfrm>
        </p:spPr>
        <p:txBody>
          <a:bodyPr tIns="0" bIns="0" anchor="t"/>
          <a:lstStyle>
            <a:lvl1pPr>
              <a:lnSpc>
                <a:spcPct val="10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Kapitel-Ü, Arial </a:t>
            </a:r>
            <a:r>
              <a:rPr lang="de-DE" dirty="0" err="1"/>
              <a:t>bold</a:t>
            </a:r>
            <a:r>
              <a:rPr lang="de-DE" dirty="0"/>
              <a:t>, 60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5" name="Textplatzhalter 8">
            <a:extLst>
              <a:ext uri="{FF2B5EF4-FFF2-40B4-BE49-F238E27FC236}">
                <a16:creationId xmlns:a16="http://schemas.microsoft.com/office/drawing/2014/main" id="{08240C1C-BA51-9C18-E2AC-15781121E0D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17703" y="5210897"/>
            <a:ext cx="10604635" cy="259200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lnSpc>
                <a:spcPct val="100000"/>
              </a:lnSpc>
              <a:defRPr sz="1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err="1"/>
              <a:t>UnterÜberschrift</a:t>
            </a:r>
            <a:r>
              <a:rPr lang="de-DE" dirty="0"/>
              <a:t>, Arial, 18 </a:t>
            </a:r>
            <a:r>
              <a:rPr lang="de-DE" dirty="0" err="1"/>
              <a:t>pt</a:t>
            </a:r>
            <a:endParaRPr lang="de-DE" dirty="0"/>
          </a:p>
          <a:p>
            <a:pPr lvl="0"/>
            <a:endParaRPr lang="de-DE" dirty="0"/>
          </a:p>
          <a:p>
            <a:pPr lvl="0"/>
            <a:endParaRPr lang="de-DE" dirty="0"/>
          </a:p>
        </p:txBody>
      </p:sp>
      <p:sp>
        <p:nvSpPr>
          <p:cNvPr id="9" name="Foliennummernplatzhalter 2">
            <a:extLst>
              <a:ext uri="{FF2B5EF4-FFF2-40B4-BE49-F238E27FC236}">
                <a16:creationId xmlns:a16="http://schemas.microsoft.com/office/drawing/2014/main" id="{C73EA608-A17C-4702-8E8D-A5718298FB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014" y="6469740"/>
            <a:ext cx="576324" cy="1224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lang="de-DE" sz="800" b="1" kern="1200" smtClean="0">
                <a:solidFill>
                  <a:schemeClr val="tx1"/>
                </a:solidFill>
                <a:latin typeface="Lucida Console" panose="020B0609040504020204" pitchFamily="49" charset="0"/>
                <a:ea typeface="GDVtype" panose="020F0003040202060204" pitchFamily="34" charset="0"/>
                <a:cs typeface="Courier New" panose="02070309020205020404" pitchFamily="49" charset="0"/>
              </a:defRPr>
            </a:lvl1pPr>
          </a:lstStyle>
          <a:p>
            <a:r>
              <a:rPr lang="de-DE" dirty="0"/>
              <a:t>S. </a:t>
            </a:r>
            <a:fld id="{0E09A3F0-FF3B-4076-9896-51BDFBF434A9}" type="slidenum">
              <a:rPr smtClean="0"/>
              <a:pPr/>
              <a:t>‹Nr.›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91448632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922197" y="2214369"/>
            <a:ext cx="10603977" cy="3686369"/>
          </a:xfrm>
          <a:prstGeom prst="rect">
            <a:avLst/>
          </a:prstGeom>
        </p:spPr>
        <p:txBody>
          <a:bodyPr lIns="0"/>
          <a:lstStyle>
            <a:lvl1pPr marL="266700" marR="0" indent="-266700" algn="l" defTabSz="914400" rtl="0" eaLnBrk="1" fontAlgn="auto" latinLnBrk="0" hangingPunct="1">
              <a:lnSpc>
                <a:spcPts val="18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 b="1" baseline="0">
                <a:solidFill>
                  <a:schemeClr val="tx1"/>
                </a:solidFill>
                <a:latin typeface="+mn-lt"/>
                <a:ea typeface="GDVtype" panose="020F0003040202060204" pitchFamily="34" charset="0"/>
              </a:defRPr>
            </a:lvl1pPr>
          </a:lstStyle>
          <a:p>
            <a:pPr marL="266700" marR="0" lvl="0" indent="-266700" algn="l" defTabSz="914400" rtl="0" eaLnBrk="1" fontAlgn="auto" latinLnBrk="0" hangingPunct="1">
              <a:lnSpc>
                <a:spcPts val="18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de-DE" dirty="0"/>
              <a:t>es gibt nur die erste Ebene, Arial bold, 16 pt</a:t>
            </a:r>
          </a:p>
          <a:p>
            <a:pPr lvl="0"/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20"/>
          </p:nvPr>
        </p:nvSpPr>
        <p:spPr>
          <a:xfrm>
            <a:off x="1878710" y="6470072"/>
            <a:ext cx="4496400" cy="123110"/>
          </a:xfrm>
          <a:prstGeom prst="rect">
            <a:avLst/>
          </a:prstGeom>
        </p:spPr>
        <p:txBody>
          <a:bodyPr/>
          <a:lstStyle/>
          <a:p>
            <a:r>
              <a:rPr lang="de-DE"/>
              <a:t>Anja Käfer-Rohrbach, GDV</a:t>
            </a:r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922124" y="846010"/>
            <a:ext cx="10600876" cy="998814"/>
          </a:xfrm>
        </p:spPr>
        <p:txBody>
          <a:bodyPr tIns="0" bIns="0" anchor="b"/>
          <a:lstStyle>
            <a:lvl1pPr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None/>
              <a:defRPr lang="de-DE" sz="3600" b="1" kern="1200" spc="-100" baseline="0" dirty="0">
                <a:solidFill>
                  <a:schemeClr val="tx1"/>
                </a:solidFill>
                <a:latin typeface="+mj-lt"/>
                <a:ea typeface="GDVtype ExtraLight" panose="020F0003040202060204" pitchFamily="34" charset="0"/>
                <a:cs typeface="+mj-cs"/>
              </a:defRPr>
            </a:lvl1pPr>
          </a:lstStyle>
          <a:p>
            <a:r>
              <a:rPr lang="de-DE" dirty="0"/>
              <a:t>Agenda, Arial bold, 36 pt</a:t>
            </a:r>
          </a:p>
        </p:txBody>
      </p:sp>
      <p:sp>
        <p:nvSpPr>
          <p:cNvPr id="10" name="Datumsplatzhalter 5">
            <a:extLst>
              <a:ext uri="{FF2B5EF4-FFF2-40B4-BE49-F238E27FC236}">
                <a16:creationId xmlns:a16="http://schemas.microsoft.com/office/drawing/2014/main" id="{9DD091FB-1FFD-47BD-BE08-5122EA782E09}"/>
              </a:ext>
            </a:extLst>
          </p:cNvPr>
          <p:cNvSpPr>
            <a:spLocks noGrp="1"/>
          </p:cNvSpPr>
          <p:nvPr>
            <p:ph type="dt" sz="half" idx="21"/>
          </p:nvPr>
        </p:nvSpPr>
        <p:spPr>
          <a:xfrm>
            <a:off x="922197" y="6474195"/>
            <a:ext cx="625172" cy="123111"/>
          </a:xfrm>
        </p:spPr>
        <p:txBody>
          <a:bodyPr/>
          <a:lstStyle/>
          <a:p>
            <a:r>
              <a:rPr lang="de-DE"/>
              <a:t>06.11.2025</a:t>
            </a:r>
          </a:p>
        </p:txBody>
      </p:sp>
      <p:sp>
        <p:nvSpPr>
          <p:cNvPr id="8" name="Foliennummernplatzhalter 2">
            <a:extLst>
              <a:ext uri="{FF2B5EF4-FFF2-40B4-BE49-F238E27FC236}">
                <a16:creationId xmlns:a16="http://schemas.microsoft.com/office/drawing/2014/main" id="{D99E4E2B-FA33-4B3A-9553-A5C9E1639D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014" y="6469740"/>
            <a:ext cx="576324" cy="1224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lang="de-DE" sz="800" b="1" kern="1200" smtClean="0">
                <a:solidFill>
                  <a:schemeClr val="tx1"/>
                </a:solidFill>
                <a:latin typeface="Lucida Console" panose="020B0609040504020204" pitchFamily="49" charset="0"/>
                <a:ea typeface="GDVtype" panose="020F0003040202060204" pitchFamily="34" charset="0"/>
                <a:cs typeface="Courier New" panose="02070309020205020404" pitchFamily="49" charset="0"/>
              </a:defRPr>
            </a:lvl1pPr>
          </a:lstStyle>
          <a:p>
            <a:r>
              <a:rPr lang="de-DE" dirty="0"/>
              <a:t>S. </a:t>
            </a:r>
            <a:fld id="{0E09A3F0-FF3B-4076-9896-51BDFBF434A9}" type="slidenum">
              <a:rPr smtClean="0"/>
              <a:pPr/>
              <a:t>‹Nr.›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34124352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HILFE: Rahmenecken Borchardt 9" hidden="1"/>
          <p:cNvGrpSpPr/>
          <p:nvPr/>
        </p:nvGrpSpPr>
        <p:grpSpPr>
          <a:xfrm>
            <a:off x="2028155" y="1733670"/>
            <a:ext cx="9496466" cy="2937015"/>
            <a:chOff x="1520720" y="1733669"/>
            <a:chExt cx="7120495" cy="2937015"/>
          </a:xfrm>
        </p:grpSpPr>
        <p:cxnSp>
          <p:nvCxnSpPr>
            <p:cNvPr id="19" name="Gewinkelte Verbindung 18"/>
            <p:cNvCxnSpPr/>
            <p:nvPr userDrawn="1"/>
          </p:nvCxnSpPr>
          <p:spPr>
            <a:xfrm rot="16200000" flipH="1" flipV="1">
              <a:off x="4372471" y="4184063"/>
              <a:ext cx="487243" cy="486000"/>
            </a:xfrm>
            <a:prstGeom prst="bentConnector3">
              <a:avLst>
                <a:gd name="adj1" fmla="val 99361"/>
              </a:avLst>
            </a:prstGeom>
            <a:ln w="38100">
              <a:solidFill>
                <a:schemeClr val="accent1"/>
              </a:solidFill>
              <a:headEnd type="stealth" w="sm" len="med"/>
              <a:tailEnd type="stealth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Gewinkelte Verbindung 27"/>
            <p:cNvCxnSpPr/>
            <p:nvPr userDrawn="1"/>
          </p:nvCxnSpPr>
          <p:spPr>
            <a:xfrm rot="5400000" flipH="1" flipV="1">
              <a:off x="5301260" y="1734291"/>
              <a:ext cx="487243" cy="486000"/>
            </a:xfrm>
            <a:prstGeom prst="bentConnector3">
              <a:avLst>
                <a:gd name="adj1" fmla="val 99361"/>
              </a:avLst>
            </a:prstGeom>
            <a:ln w="38100">
              <a:solidFill>
                <a:schemeClr val="accent1"/>
              </a:solidFill>
              <a:headEnd type="stealth" w="sm" len="med"/>
              <a:tailEnd type="stealth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Gewinkelte Verbindung 28"/>
            <p:cNvCxnSpPr/>
            <p:nvPr userDrawn="1"/>
          </p:nvCxnSpPr>
          <p:spPr>
            <a:xfrm rot="16200000" flipV="1">
              <a:off x="8154593" y="1734291"/>
              <a:ext cx="487243" cy="486000"/>
            </a:xfrm>
            <a:prstGeom prst="bentConnector3">
              <a:avLst>
                <a:gd name="adj1" fmla="val 99361"/>
              </a:avLst>
            </a:prstGeom>
            <a:ln w="38100">
              <a:solidFill>
                <a:schemeClr val="accent1"/>
              </a:solidFill>
              <a:headEnd type="stealth" w="sm" len="med"/>
              <a:tailEnd type="stealth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Gewinkelte Verbindung 29"/>
            <p:cNvCxnSpPr/>
            <p:nvPr userDrawn="1"/>
          </p:nvCxnSpPr>
          <p:spPr>
            <a:xfrm rot="16200000" flipH="1">
              <a:off x="5301260" y="4182533"/>
              <a:ext cx="487243" cy="486000"/>
            </a:xfrm>
            <a:prstGeom prst="bentConnector3">
              <a:avLst>
                <a:gd name="adj1" fmla="val 99361"/>
              </a:avLst>
            </a:prstGeom>
            <a:ln w="38100">
              <a:solidFill>
                <a:schemeClr val="accent1"/>
              </a:solidFill>
              <a:headEnd type="stealth" w="sm" len="med"/>
              <a:tailEnd type="stealth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Gewinkelte Verbindung 30"/>
            <p:cNvCxnSpPr/>
            <p:nvPr userDrawn="1"/>
          </p:nvCxnSpPr>
          <p:spPr>
            <a:xfrm rot="16200000" flipH="1" flipV="1">
              <a:off x="8154592" y="4182533"/>
              <a:ext cx="487243" cy="486000"/>
            </a:xfrm>
            <a:prstGeom prst="bentConnector3">
              <a:avLst>
                <a:gd name="adj1" fmla="val 99361"/>
              </a:avLst>
            </a:prstGeom>
            <a:ln w="38100">
              <a:solidFill>
                <a:schemeClr val="accent1"/>
              </a:solidFill>
              <a:headEnd type="stealth" w="sm" len="med"/>
              <a:tailEnd type="stealth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Gewinkelte Verbindung 31"/>
            <p:cNvCxnSpPr/>
            <p:nvPr userDrawn="1"/>
          </p:nvCxnSpPr>
          <p:spPr>
            <a:xfrm rot="5400000" flipH="1" flipV="1">
              <a:off x="1520098" y="1735821"/>
              <a:ext cx="487243" cy="486000"/>
            </a:xfrm>
            <a:prstGeom prst="bentConnector3">
              <a:avLst>
                <a:gd name="adj1" fmla="val 99361"/>
              </a:avLst>
            </a:prstGeom>
            <a:ln w="38100">
              <a:solidFill>
                <a:schemeClr val="accent1"/>
              </a:solidFill>
              <a:headEnd type="stealth" w="sm" len="med"/>
              <a:tailEnd type="stealth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Gewinkelte Verbindung 32"/>
            <p:cNvCxnSpPr/>
            <p:nvPr userDrawn="1"/>
          </p:nvCxnSpPr>
          <p:spPr>
            <a:xfrm rot="16200000" flipV="1">
              <a:off x="4372472" y="1735821"/>
              <a:ext cx="487243" cy="486000"/>
            </a:xfrm>
            <a:prstGeom prst="bentConnector3">
              <a:avLst>
                <a:gd name="adj1" fmla="val 99361"/>
              </a:avLst>
            </a:prstGeom>
            <a:ln w="38100">
              <a:solidFill>
                <a:schemeClr val="accent1"/>
              </a:solidFill>
              <a:headEnd type="stealth" w="sm" len="med"/>
              <a:tailEnd type="stealth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Gewinkelte Verbindung 33"/>
            <p:cNvCxnSpPr/>
            <p:nvPr userDrawn="1"/>
          </p:nvCxnSpPr>
          <p:spPr>
            <a:xfrm rot="16200000" flipH="1">
              <a:off x="1520098" y="4184063"/>
              <a:ext cx="487243" cy="486000"/>
            </a:xfrm>
            <a:prstGeom prst="bentConnector3">
              <a:avLst>
                <a:gd name="adj1" fmla="val 99361"/>
              </a:avLst>
            </a:prstGeom>
            <a:ln w="38100">
              <a:solidFill>
                <a:schemeClr val="accent1"/>
              </a:solidFill>
              <a:headEnd type="stealth" w="sm" len="med"/>
              <a:tailEnd type="stealth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HILFE: Hilselemente schmaler Bereich" hidden="1"/>
          <p:cNvGrpSpPr/>
          <p:nvPr/>
        </p:nvGrpSpPr>
        <p:grpSpPr>
          <a:xfrm>
            <a:off x="6481686" y="0"/>
            <a:ext cx="576150" cy="6854400"/>
            <a:chOff x="4859999" y="0"/>
            <a:chExt cx="432000" cy="6854400"/>
          </a:xfrm>
        </p:grpSpPr>
        <p:cxnSp>
          <p:nvCxnSpPr>
            <p:cNvPr id="13" name="Mittellinie schmaler Bereich"/>
            <p:cNvCxnSpPr/>
            <p:nvPr/>
          </p:nvCxnSpPr>
          <p:spPr>
            <a:xfrm>
              <a:off x="5076000" y="0"/>
              <a:ext cx="0" cy="6854400"/>
            </a:xfrm>
            <a:prstGeom prst="line">
              <a:avLst/>
            </a:prstGeom>
            <a:ln w="3810">
              <a:solidFill>
                <a:schemeClr val="accent6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Rechteck 36"/>
            <p:cNvSpPr/>
            <p:nvPr userDrawn="1"/>
          </p:nvSpPr>
          <p:spPr>
            <a:xfrm>
              <a:off x="4859999" y="3250409"/>
              <a:ext cx="432000" cy="4320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38" name="Gerade Verbindung mit Pfeil 37"/>
            <p:cNvCxnSpPr/>
            <p:nvPr userDrawn="1"/>
          </p:nvCxnSpPr>
          <p:spPr>
            <a:xfrm>
              <a:off x="4859999" y="3344491"/>
              <a:ext cx="432000" cy="0"/>
            </a:xfrm>
            <a:prstGeom prst="straightConnector1">
              <a:avLst/>
            </a:prstGeom>
            <a:ln w="6350">
              <a:solidFill>
                <a:schemeClr val="accent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Breite 38"/>
            <p:cNvSpPr txBox="1"/>
            <p:nvPr userDrawn="1"/>
          </p:nvSpPr>
          <p:spPr>
            <a:xfrm>
              <a:off x="4859999" y="3417060"/>
              <a:ext cx="432000" cy="12600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100000"/>
                </a:lnSpc>
              </a:pPr>
              <a:r>
                <a:rPr lang="de-DE" sz="800"/>
                <a:t>Breite:</a:t>
              </a:r>
              <a:r>
                <a:rPr lang="de-DE" sz="800" baseline="0"/>
                <a:t> 1,20</a:t>
              </a:r>
              <a:endParaRPr lang="de-DE" sz="800"/>
            </a:p>
          </p:txBody>
        </p:sp>
      </p:grpSp>
      <p:grpSp>
        <p:nvGrpSpPr>
          <p:cNvPr id="12" name="HILFE: Hilfselemente breiter Bereich" hidden="1"/>
          <p:cNvGrpSpPr/>
          <p:nvPr/>
        </p:nvGrpSpPr>
        <p:grpSpPr>
          <a:xfrm>
            <a:off x="5809514" y="0"/>
            <a:ext cx="576150" cy="6854400"/>
            <a:chOff x="4356001" y="0"/>
            <a:chExt cx="432000" cy="6854400"/>
          </a:xfrm>
        </p:grpSpPr>
        <p:cxnSp>
          <p:nvCxnSpPr>
            <p:cNvPr id="14" name="Mittellinie breiter Bereich"/>
            <p:cNvCxnSpPr/>
            <p:nvPr/>
          </p:nvCxnSpPr>
          <p:spPr>
            <a:xfrm>
              <a:off x="4572001" y="0"/>
              <a:ext cx="0" cy="6854400"/>
            </a:xfrm>
            <a:prstGeom prst="line">
              <a:avLst/>
            </a:prstGeom>
            <a:ln w="3810">
              <a:solidFill>
                <a:schemeClr val="accent6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Rechteck 40"/>
            <p:cNvSpPr/>
            <p:nvPr userDrawn="1"/>
          </p:nvSpPr>
          <p:spPr>
            <a:xfrm>
              <a:off x="4356001" y="3768569"/>
              <a:ext cx="432000" cy="4320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42" name="Gerade Verbindung mit Pfeil 41"/>
            <p:cNvCxnSpPr/>
            <p:nvPr userDrawn="1"/>
          </p:nvCxnSpPr>
          <p:spPr>
            <a:xfrm>
              <a:off x="4356001" y="3862651"/>
              <a:ext cx="432000" cy="0"/>
            </a:xfrm>
            <a:prstGeom prst="straightConnector1">
              <a:avLst/>
            </a:prstGeom>
            <a:ln w="6350">
              <a:solidFill>
                <a:schemeClr val="accent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Breite 42"/>
            <p:cNvSpPr txBox="1"/>
            <p:nvPr userDrawn="1"/>
          </p:nvSpPr>
          <p:spPr>
            <a:xfrm>
              <a:off x="4356001" y="3935220"/>
              <a:ext cx="432000" cy="12600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100000"/>
                </a:lnSpc>
              </a:pPr>
              <a:r>
                <a:rPr lang="de-DE" sz="800"/>
                <a:t>Breite:</a:t>
              </a:r>
              <a:r>
                <a:rPr lang="de-DE" sz="800" baseline="0"/>
                <a:t> 1,20</a:t>
              </a:r>
              <a:endParaRPr lang="de-DE" sz="800"/>
            </a:p>
          </p:txBody>
        </p:sp>
      </p:grpSp>
      <p:grpSp>
        <p:nvGrpSpPr>
          <p:cNvPr id="11" name="HILFE: Ankerpunkte Borchardt 10" hidden="1"/>
          <p:cNvGrpSpPr/>
          <p:nvPr/>
        </p:nvGrpSpPr>
        <p:grpSpPr>
          <a:xfrm>
            <a:off x="547026" y="257131"/>
            <a:ext cx="11126394" cy="1579409"/>
            <a:chOff x="410162" y="257130"/>
            <a:chExt cx="8342623" cy="1579409"/>
          </a:xfrm>
        </p:grpSpPr>
        <p:sp>
          <p:nvSpPr>
            <p:cNvPr id="20" name="Pfeil in vier Richtungen 19"/>
            <p:cNvSpPr/>
            <p:nvPr userDrawn="1"/>
          </p:nvSpPr>
          <p:spPr>
            <a:xfrm>
              <a:off x="410162" y="257130"/>
              <a:ext cx="198120" cy="205740"/>
            </a:xfrm>
            <a:prstGeom prst="quadArrow">
              <a:avLst/>
            </a:prstGeom>
            <a:solidFill>
              <a:srgbClr val="E14C0A">
                <a:alpha val="8705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1" name="Pfeil in vier Richtungen 20"/>
            <p:cNvSpPr/>
            <p:nvPr userDrawn="1"/>
          </p:nvSpPr>
          <p:spPr>
            <a:xfrm>
              <a:off x="410400" y="1630799"/>
              <a:ext cx="198120" cy="205740"/>
            </a:xfrm>
            <a:prstGeom prst="quadArrow">
              <a:avLst/>
            </a:prstGeom>
            <a:solidFill>
              <a:schemeClr val="bg1">
                <a:lumMod val="75000"/>
                <a:alpha val="27843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de-DE"/>
            </a:p>
          </p:txBody>
        </p:sp>
        <p:sp>
          <p:nvSpPr>
            <p:cNvPr id="27" name="Pfeil in vier Richtungen 26"/>
            <p:cNvSpPr/>
            <p:nvPr userDrawn="1"/>
          </p:nvSpPr>
          <p:spPr>
            <a:xfrm>
              <a:off x="5202821" y="1630799"/>
              <a:ext cx="198120" cy="205740"/>
            </a:xfrm>
            <a:prstGeom prst="quadArrow">
              <a:avLst/>
            </a:prstGeom>
            <a:solidFill>
              <a:srgbClr val="FFC000">
                <a:alpha val="76863"/>
              </a:srgbClr>
            </a:solidFill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5" name="Pfeil in vier Richtungen 34"/>
            <p:cNvSpPr/>
            <p:nvPr userDrawn="1"/>
          </p:nvSpPr>
          <p:spPr>
            <a:xfrm>
              <a:off x="1409072" y="1630799"/>
              <a:ext cx="198120" cy="205740"/>
            </a:xfrm>
            <a:prstGeom prst="quadArrow">
              <a:avLst/>
            </a:prstGeom>
            <a:solidFill>
              <a:srgbClr val="FFC000">
                <a:alpha val="76863"/>
              </a:srgbClr>
            </a:solidFill>
            <a:ln w="95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4" name="Pfeil in vier Richtungen 43"/>
            <p:cNvSpPr/>
            <p:nvPr userDrawn="1"/>
          </p:nvSpPr>
          <p:spPr>
            <a:xfrm>
              <a:off x="4759673" y="1630799"/>
              <a:ext cx="198120" cy="205740"/>
            </a:xfrm>
            <a:prstGeom prst="quadArrow">
              <a:avLst>
                <a:gd name="adj1" fmla="val 22499"/>
                <a:gd name="adj2" fmla="val 22500"/>
                <a:gd name="adj3" fmla="val 22500"/>
              </a:avLst>
            </a:prstGeom>
            <a:solidFill>
              <a:srgbClr val="FFC000">
                <a:alpha val="76863"/>
              </a:srgbClr>
            </a:solidFill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5" name="Pfeil in vier Richtungen 44"/>
            <p:cNvSpPr/>
            <p:nvPr userDrawn="1"/>
          </p:nvSpPr>
          <p:spPr>
            <a:xfrm>
              <a:off x="8554665" y="1630799"/>
              <a:ext cx="198120" cy="205740"/>
            </a:xfrm>
            <a:prstGeom prst="quadArrow">
              <a:avLst/>
            </a:prstGeom>
            <a:solidFill>
              <a:srgbClr val="FFC000">
                <a:alpha val="76863"/>
              </a:srgbClr>
            </a:solidFill>
            <a:ln w="95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6" name="Pfeil in vier Richtungen 45"/>
            <p:cNvSpPr/>
            <p:nvPr userDrawn="1"/>
          </p:nvSpPr>
          <p:spPr>
            <a:xfrm>
              <a:off x="8554665" y="1630799"/>
              <a:ext cx="198120" cy="205740"/>
            </a:xfrm>
            <a:prstGeom prst="quadArrow">
              <a:avLst/>
            </a:prstGeom>
            <a:solidFill>
              <a:schemeClr val="bg1">
                <a:lumMod val="75000"/>
                <a:alpha val="76863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7" name="Pfeil in vier Richtungen 46"/>
            <p:cNvSpPr/>
            <p:nvPr userDrawn="1"/>
          </p:nvSpPr>
          <p:spPr>
            <a:xfrm>
              <a:off x="410162" y="773496"/>
              <a:ext cx="198120" cy="205740"/>
            </a:xfrm>
            <a:prstGeom prst="quadArrow">
              <a:avLst/>
            </a:prstGeom>
            <a:solidFill>
              <a:srgbClr val="00B0DB">
                <a:alpha val="27843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922197" y="6469740"/>
            <a:ext cx="625172" cy="123111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r">
              <a:defRPr sz="800">
                <a:solidFill>
                  <a:schemeClr val="bg1">
                    <a:lumMod val="50000"/>
                  </a:schemeClr>
                </a:solidFill>
                <a:latin typeface="Lucida Console" panose="020B0609040504020204" pitchFamily="49" charset="0"/>
                <a:ea typeface="GDVtype" panose="020F0003040202060204" pitchFamily="34" charset="0"/>
                <a:cs typeface="Courier New" panose="02070309020205020404" pitchFamily="49" charset="0"/>
              </a:defRPr>
            </a:lvl1pPr>
          </a:lstStyle>
          <a:p>
            <a:r>
              <a:rPr lang="de-DE"/>
              <a:t>06.11.2025</a:t>
            </a:r>
            <a:endParaRPr lang="de-DE" dirty="0"/>
          </a:p>
        </p:txBody>
      </p:sp>
      <p:cxnSp>
        <p:nvCxnSpPr>
          <p:cNvPr id="23" name="Horizontale 22"/>
          <p:cNvCxnSpPr>
            <a:cxnSpLocks/>
          </p:cNvCxnSpPr>
          <p:nvPr userDrawn="1"/>
        </p:nvCxnSpPr>
        <p:spPr>
          <a:xfrm>
            <a:off x="912813" y="6343104"/>
            <a:ext cx="10657382" cy="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Überschrift 1"/>
          <p:cNvSpPr>
            <a:spLocks noGrp="1"/>
          </p:cNvSpPr>
          <p:nvPr>
            <p:ph type="title"/>
          </p:nvPr>
        </p:nvSpPr>
        <p:spPr>
          <a:xfrm>
            <a:off x="920647" y="854776"/>
            <a:ext cx="10605526" cy="558000"/>
          </a:xfrm>
          <a:prstGeom prst="rect">
            <a:avLst/>
          </a:prstGeom>
        </p:spPr>
        <p:txBody>
          <a:bodyPr vert="horz" lIns="0" tIns="45720" rIns="0" bIns="45720" rtlCol="0" anchor="b">
            <a:noAutofit/>
          </a:bodyPr>
          <a:lstStyle/>
          <a:p>
            <a:r>
              <a:rPr lang="de-DE" dirty="0"/>
              <a:t>Überschrift, Arial bold, 24 pt</a:t>
            </a:r>
          </a:p>
        </p:txBody>
      </p:sp>
      <p:cxnSp>
        <p:nvCxnSpPr>
          <p:cNvPr id="50" name="Horizontale 22">
            <a:extLst>
              <a:ext uri="{FF2B5EF4-FFF2-40B4-BE49-F238E27FC236}">
                <a16:creationId xmlns:a16="http://schemas.microsoft.com/office/drawing/2014/main" id="{BB1ED8EC-E654-0BB2-4E03-9185ED7D2BBE}"/>
              </a:ext>
            </a:extLst>
          </p:cNvPr>
          <p:cNvCxnSpPr>
            <a:cxnSpLocks/>
          </p:cNvCxnSpPr>
          <p:nvPr userDrawn="1"/>
        </p:nvCxnSpPr>
        <p:spPr>
          <a:xfrm>
            <a:off x="0" y="6343104"/>
            <a:ext cx="66833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Horizontale 22">
            <a:extLst>
              <a:ext uri="{FF2B5EF4-FFF2-40B4-BE49-F238E27FC236}">
                <a16:creationId xmlns:a16="http://schemas.microsoft.com/office/drawing/2014/main" id="{58456DF8-64F8-73FD-3F8F-82AE5464AD9A}"/>
              </a:ext>
            </a:extLst>
          </p:cNvPr>
          <p:cNvCxnSpPr>
            <a:cxnSpLocks/>
          </p:cNvCxnSpPr>
          <p:nvPr userDrawn="1"/>
        </p:nvCxnSpPr>
        <p:spPr>
          <a:xfrm>
            <a:off x="0" y="1732603"/>
            <a:ext cx="668338" cy="0"/>
          </a:xfrm>
          <a:prstGeom prst="line">
            <a:avLst/>
          </a:prstGeom>
          <a:ln w="381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Textplatzhalter 7">
            <a:extLst>
              <a:ext uri="{FF2B5EF4-FFF2-40B4-BE49-F238E27FC236}">
                <a16:creationId xmlns:a16="http://schemas.microsoft.com/office/drawing/2014/main" id="{A2B3A222-1A0B-80F7-7F3F-96423F030B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22197" y="1735200"/>
            <a:ext cx="10605526" cy="416221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dirty="0"/>
              <a:t>Erste Ebene, Arial bold, 16 pt</a:t>
            </a:r>
          </a:p>
          <a:p>
            <a:pPr lvl="1"/>
            <a:r>
              <a:rPr lang="de-DE" dirty="0"/>
              <a:t>Zweite Ebene, Arial, 16 </a:t>
            </a:r>
            <a:r>
              <a:rPr lang="de-DE" dirty="0" err="1"/>
              <a:t>pt</a:t>
            </a:r>
            <a:r>
              <a:rPr lang="de-DE" dirty="0"/>
              <a:t> </a:t>
            </a:r>
          </a:p>
          <a:p>
            <a:pPr lvl="2"/>
            <a:r>
              <a:rPr lang="de-DE" dirty="0"/>
              <a:t>Dritte Ebene, Arial, 16 </a:t>
            </a:r>
            <a:r>
              <a:rPr lang="de-DE" dirty="0" err="1"/>
              <a:t>pt</a:t>
            </a:r>
            <a:r>
              <a:rPr lang="de-DE" dirty="0"/>
              <a:t> </a:t>
            </a:r>
          </a:p>
          <a:p>
            <a:pPr lvl="3"/>
            <a:r>
              <a:rPr lang="de-DE" dirty="0"/>
              <a:t>Vierte Ebene, Arial, 16 </a:t>
            </a:r>
            <a:r>
              <a:rPr lang="de-DE" dirty="0" err="1"/>
              <a:t>pt</a:t>
            </a:r>
            <a:r>
              <a:rPr lang="de-DE" dirty="0"/>
              <a:t> </a:t>
            </a:r>
          </a:p>
          <a:p>
            <a:pPr lvl="4"/>
            <a:r>
              <a:rPr lang="de-DE" dirty="0"/>
              <a:t>Fünfte Ebene, Arial bold, 16 pt</a:t>
            </a:r>
          </a:p>
        </p:txBody>
      </p:sp>
      <p:pic>
        <p:nvPicPr>
          <p:cNvPr id="52" name="Picture 3">
            <a:extLst>
              <a:ext uri="{FF2B5EF4-FFF2-40B4-BE49-F238E27FC236}">
                <a16:creationId xmlns:a16="http://schemas.microsoft.com/office/drawing/2014/main" id="{769B68CB-DBB9-17FF-7BD8-3543385032E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766608" y="6289047"/>
            <a:ext cx="961197" cy="487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EFAFDE3-ACA7-4240-83AE-10A7DED13F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014" y="6469740"/>
            <a:ext cx="576324" cy="1224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lang="de-DE" sz="800" b="1" kern="1200" smtClean="0">
                <a:solidFill>
                  <a:schemeClr val="tx1"/>
                </a:solidFill>
                <a:latin typeface="Lucida Console" panose="020B0609040504020204" pitchFamily="49" charset="0"/>
                <a:ea typeface="GDVtype" panose="020F0003040202060204" pitchFamily="34" charset="0"/>
                <a:cs typeface="Courier New" panose="02070309020205020404" pitchFamily="49" charset="0"/>
              </a:defRPr>
            </a:lvl1pPr>
          </a:lstStyle>
          <a:p>
            <a:r>
              <a:rPr lang="de-DE" dirty="0"/>
              <a:t>S. </a:t>
            </a:r>
            <a:fld id="{0E09A3F0-FF3B-4076-9896-51BDFBF434A9}" type="slidenum">
              <a:rPr smtClean="0"/>
              <a:pPr/>
              <a:t>‹Nr.›</a:t>
            </a:fld>
            <a:endParaRPr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215079E9-6742-4C60-A146-142BF670E7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88517" y="6462520"/>
            <a:ext cx="4496407" cy="1224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marL="0" algn="l" defTabSz="914400" rtl="0" eaLnBrk="1" latinLnBrk="0" hangingPunct="1">
              <a:defRPr lang="de-DE" sz="800" kern="1200" spc="0" smtClean="0">
                <a:solidFill>
                  <a:schemeClr val="bg1">
                    <a:lumMod val="50000"/>
                  </a:schemeClr>
                </a:solidFill>
                <a:latin typeface="Lucida Console" panose="020B0609040504020204" pitchFamily="49" charset="0"/>
                <a:ea typeface="GDVtype" panose="020F0003040202060204" pitchFamily="34" charset="0"/>
                <a:cs typeface="Courier New" panose="02070309020205020404" pitchFamily="49" charset="0"/>
              </a:defRPr>
            </a:lvl1pPr>
          </a:lstStyle>
          <a:p>
            <a:r>
              <a:rPr lang="de-DE"/>
              <a:t>Anja Käfer-Rohrbach, GDV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045173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19" r:id="rId2"/>
    <p:sldLayoutId id="2147483720" r:id="rId3"/>
    <p:sldLayoutId id="2147483726" r:id="rId4"/>
    <p:sldLayoutId id="2147483723" r:id="rId5"/>
    <p:sldLayoutId id="2147483722" r:id="rId6"/>
    <p:sldLayoutId id="2147483659" r:id="rId7"/>
    <p:sldLayoutId id="2147483730" r:id="rId8"/>
    <p:sldLayoutId id="2147483658" r:id="rId9"/>
    <p:sldLayoutId id="2147483705" r:id="rId10"/>
    <p:sldLayoutId id="2147483733" r:id="rId11"/>
    <p:sldLayoutId id="2147483669" r:id="rId12"/>
    <p:sldLayoutId id="2147483716" r:id="rId13"/>
    <p:sldLayoutId id="2147483731" r:id="rId14"/>
    <p:sldLayoutId id="2147483711" r:id="rId15"/>
    <p:sldLayoutId id="2147483665" r:id="rId16"/>
    <p:sldLayoutId id="2147483732" r:id="rId17"/>
    <p:sldLayoutId id="2147483717" r:id="rId18"/>
    <p:sldLayoutId id="2147483680" r:id="rId19"/>
    <p:sldLayoutId id="2147483674" r:id="rId20"/>
    <p:sldLayoutId id="2147483667" r:id="rId21"/>
    <p:sldLayoutId id="2147483650" r:id="rId22"/>
    <p:sldLayoutId id="2147483664" r:id="rId23"/>
    <p:sldLayoutId id="2147483663" r:id="rId24"/>
    <p:sldLayoutId id="2147483718" r:id="rId25"/>
    <p:sldLayoutId id="2147483675" r:id="rId26"/>
    <p:sldLayoutId id="2147483670" r:id="rId27"/>
    <p:sldLayoutId id="2147483709" r:id="rId28"/>
    <p:sldLayoutId id="2147483734" r:id="rId29"/>
    <p:sldLayoutId id="2147483655" r:id="rId30"/>
    <p:sldLayoutId id="2147483724" r:id="rId31"/>
    <p:sldLayoutId id="2147483735" r:id="rId32"/>
    <p:sldLayoutId id="2147483736" r:id="rId33"/>
    <p:sldLayoutId id="2147483737" r:id="rId34"/>
    <p:sldLayoutId id="2147483738" r:id="rId35"/>
    <p:sldLayoutId id="2147483739" r:id="rId36"/>
    <p:sldLayoutId id="2147483740" r:id="rId37"/>
    <p:sldLayoutId id="2147483741" r:id="rId38"/>
    <p:sldLayoutId id="2147483742" r:id="rId39"/>
    <p:sldLayoutId id="2147483744" r:id="rId40"/>
    <p:sldLayoutId id="2147483745" r:id="rId41"/>
    <p:sldLayoutId id="2147483746" r:id="rId42"/>
  </p:sldLayoutIdLst>
  <p:transition>
    <p:fade/>
  </p:transition>
  <p:hf sldNum="0" hdr="0"/>
  <p:txStyles>
    <p:titleStyle>
      <a:lvl1pPr algn="l" defTabSz="914400" rtl="0" eaLnBrk="1" latinLnBrk="0" hangingPunct="1">
        <a:lnSpc>
          <a:spcPts val="3200"/>
        </a:lnSpc>
        <a:spcBef>
          <a:spcPct val="0"/>
        </a:spcBef>
        <a:buNone/>
        <a:defRPr sz="2400" b="1" kern="1200" spc="-2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ts val="18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sz="1600" b="1" kern="1200" spc="-20" baseline="0">
          <a:solidFill>
            <a:schemeClr val="tx1"/>
          </a:solidFill>
          <a:latin typeface="+mj-lt"/>
          <a:ea typeface="GDVtype" panose="020F0003040202060204" pitchFamily="34" charset="0"/>
          <a:cs typeface="+mn-cs"/>
        </a:defRPr>
      </a:lvl1pPr>
      <a:lvl2pPr marL="0" indent="0" algn="l" defTabSz="914400" rtl="0" eaLnBrk="1" latinLnBrk="0" hangingPunct="1">
        <a:lnSpc>
          <a:spcPts val="18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1600" kern="1200" spc="-20" baseline="0">
          <a:solidFill>
            <a:schemeClr val="tx1"/>
          </a:solidFill>
          <a:latin typeface="+mj-lt"/>
          <a:ea typeface="+mn-ea"/>
          <a:cs typeface="+mn-cs"/>
        </a:defRPr>
      </a:lvl2pPr>
      <a:lvl3pPr marL="180000" indent="-180000" algn="l" defTabSz="914400" rtl="0" eaLnBrk="1" latinLnBrk="0" hangingPunct="1">
        <a:lnSpc>
          <a:spcPts val="1800"/>
        </a:lnSpc>
        <a:spcBef>
          <a:spcPts val="0"/>
        </a:spcBef>
        <a:spcAft>
          <a:spcPts val="600"/>
        </a:spcAft>
        <a:buFont typeface="Wingdings" pitchFamily="2" charset="2"/>
        <a:buChar char="§"/>
        <a:defRPr sz="1600" kern="1200" spc="-20" baseline="0">
          <a:solidFill>
            <a:schemeClr val="tx1"/>
          </a:solidFill>
          <a:latin typeface="+mj-lt"/>
          <a:ea typeface="+mn-ea"/>
          <a:cs typeface="+mn-cs"/>
        </a:defRPr>
      </a:lvl3pPr>
      <a:lvl4pPr marL="360000" indent="-180000" algn="l" defTabSz="914400" rtl="0" eaLnBrk="1" latinLnBrk="0" hangingPunct="1">
        <a:lnSpc>
          <a:spcPts val="1800"/>
        </a:lnSpc>
        <a:spcBef>
          <a:spcPts val="0"/>
        </a:spcBef>
        <a:spcAft>
          <a:spcPts val="600"/>
        </a:spcAft>
        <a:buFont typeface="Symbol" pitchFamily="2" charset="2"/>
        <a:buChar char="-"/>
        <a:defRPr sz="1600" kern="1200" spc="-20" baseline="0">
          <a:solidFill>
            <a:schemeClr val="tx1"/>
          </a:solidFill>
          <a:latin typeface="+mj-lt"/>
          <a:ea typeface="+mn-ea"/>
          <a:cs typeface="+mn-cs"/>
        </a:defRPr>
      </a:lvl4pPr>
      <a:lvl5pPr marL="0" indent="0" algn="l" defTabSz="914400" rtl="0" eaLnBrk="1" latinLnBrk="0" hangingPunct="1">
        <a:lnSpc>
          <a:spcPts val="18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lang="de-DE" sz="1600" b="1" kern="1200" spc="-20" baseline="0" dirty="0">
          <a:solidFill>
            <a:schemeClr val="accent1"/>
          </a:solidFill>
          <a:latin typeface="+mj-lt"/>
          <a:ea typeface="GDVtype" panose="020F0003040202060204" pitchFamily="34" charset="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527" userDrawn="1">
          <p15:clr>
            <a:srgbClr val="F26B43"/>
          </p15:clr>
        </p15:guide>
        <p15:guide id="2" pos="421" userDrawn="1">
          <p15:clr>
            <a:srgbClr val="F26B43"/>
          </p15:clr>
        </p15:guide>
        <p15:guide id="3" orient="horz" pos="1389" userDrawn="1">
          <p15:clr>
            <a:srgbClr val="F26B43"/>
          </p15:clr>
        </p15:guide>
        <p15:guide id="4" orient="horz" pos="1094" userDrawn="1">
          <p15:clr>
            <a:srgbClr val="F26B43"/>
          </p15:clr>
        </p15:guide>
        <p15:guide id="5" orient="horz" pos="4065" userDrawn="1">
          <p15:clr>
            <a:srgbClr val="F26B43"/>
          </p15:clr>
        </p15:guide>
        <p15:guide id="6" orient="horz" pos="3997" userDrawn="1">
          <p15:clr>
            <a:srgbClr val="F26B43"/>
          </p15:clr>
        </p15:guide>
        <p15:guide id="8" pos="4022" userDrawn="1">
          <p15:clr>
            <a:srgbClr val="F26B43"/>
          </p15:clr>
        </p15:guide>
        <p15:guide id="9" pos="575" userDrawn="1">
          <p15:clr>
            <a:srgbClr val="F26B43"/>
          </p15:clr>
        </p15:guide>
        <p15:guide id="10" pos="847" userDrawn="1">
          <p15:clr>
            <a:srgbClr val="F26B43"/>
          </p15:clr>
        </p15:guide>
        <p15:guide id="11" pos="7266" userDrawn="1">
          <p15:clr>
            <a:srgbClr val="F26B43"/>
          </p15:clr>
        </p15:guide>
        <p15:guide id="13" orient="horz" pos="2124" userDrawn="1">
          <p15:clr>
            <a:srgbClr val="F26B43"/>
          </p15:clr>
        </p15:guide>
        <p15:guide id="14" pos="3841" userDrawn="1">
          <p15:clr>
            <a:srgbClr val="F26B43"/>
          </p15:clr>
        </p15:guide>
        <p15:guide id="15" pos="1182" userDrawn="1">
          <p15:clr>
            <a:srgbClr val="F26B43"/>
          </p15:clr>
        </p15:guide>
        <p15:guide id="17" orient="horz" pos="3717" userDrawn="1">
          <p15:clr>
            <a:srgbClr val="F26B43"/>
          </p15:clr>
        </p15:guide>
        <p15:guide id="18" orient="horz" pos="391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svg"/><Relationship Id="rId7" Type="http://schemas.openxmlformats.org/officeDocument/2006/relationships/image" Target="../media/image20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9.png"/><Relationship Id="rId11" Type="http://schemas.openxmlformats.org/officeDocument/2006/relationships/image" Target="../media/image24.svg"/><Relationship Id="rId5" Type="http://schemas.openxmlformats.org/officeDocument/2006/relationships/image" Target="../media/image18.sv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sv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versicherungsmagazin.de/rubriken/branche/wuest-draengt-auf-pflichtversicherung-3435900.html" TargetMode="External"/><Relationship Id="rId2" Type="http://schemas.openxmlformats.org/officeDocument/2006/relationships/hyperlink" Target="https://unfccc.int/cop29/about-cop29" TargetMode="Externa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forbes.com/sites/dinamedland/2015/05/26/a-2c-world-might-be-insurable-a-4c-world-certainly-would-not-be/" TargetMode="External"/><Relationship Id="rId4" Type="http://schemas.openxmlformats.org/officeDocument/2006/relationships/hyperlink" Target="https://climate.copernicus.eu/copernicus-temperatures-europe-increase-more-twice-global-average-europe-presents-live-picture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4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9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76000"/>
                    </a14:imgEffect>
                  </a14:imgLayer>
                </a14:imgProps>
              </a:ext>
            </a:extLst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platzhalter 8">
            <a:extLst>
              <a:ext uri="{FF2B5EF4-FFF2-40B4-BE49-F238E27FC236}">
                <a16:creationId xmlns:a16="http://schemas.microsoft.com/office/drawing/2014/main" id="{C176ADD3-2A4B-44C5-4BC8-B640D014AEA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0" y="1113327"/>
            <a:ext cx="6074800" cy="393804"/>
          </a:xfrm>
        </p:spPr>
        <p:txBody>
          <a:bodyPr/>
          <a:lstStyle/>
          <a:p>
            <a:r>
              <a:rPr lang="de-DE" dirty="0"/>
              <a:t>Versicherungswissenschaftlicher </a:t>
            </a:r>
            <a:r>
              <a:rPr lang="de-DE" dirty="0" err="1"/>
              <a:t>Veréin</a:t>
            </a:r>
            <a:r>
              <a:rPr lang="de-DE" dirty="0"/>
              <a:t> in Hamburg e.V.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5031B793-67DF-E9F9-9702-121DCF98F3F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0" y="4545084"/>
            <a:ext cx="9493493" cy="797311"/>
          </a:xfrm>
        </p:spPr>
        <p:txBody>
          <a:bodyPr/>
          <a:lstStyle/>
          <a:p>
            <a:r>
              <a:rPr lang="de-DE" dirty="0"/>
              <a:t>Anja Käfer-Rohrbach</a:t>
            </a:r>
          </a:p>
          <a:p>
            <a:r>
              <a:rPr lang="de-DE" dirty="0"/>
              <a:t>Stellv. Hauptgeschäftsführerin, Kompetenzzentrum Risikoschutz für Gesellschaft und Wirtschaft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A619668C-FE64-1D31-5035-715FF06D613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" y="4096530"/>
            <a:ext cx="2701121" cy="412590"/>
          </a:xfrm>
        </p:spPr>
        <p:txBody>
          <a:bodyPr/>
          <a:lstStyle/>
          <a:p>
            <a:r>
              <a:rPr lang="de-DE" dirty="0"/>
              <a:t>6. November 2025</a:t>
            </a: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ADA5651F-1353-58DB-B225-C15D16BCFB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598262"/>
            <a:ext cx="10106990" cy="1412864"/>
          </a:xfrm>
        </p:spPr>
        <p:txBody>
          <a:bodyPr/>
          <a:lstStyle/>
          <a:p>
            <a:r>
              <a:rPr lang="de-DE" dirty="0"/>
              <a:t>Warum Elementarpflichtversicherung</a:t>
            </a:r>
            <a:br>
              <a:rPr lang="de-DE" dirty="0"/>
            </a:br>
            <a:r>
              <a:rPr lang="de-DE" dirty="0"/>
              <a:t>keine Lösung ist</a:t>
            </a:r>
          </a:p>
        </p:txBody>
      </p:sp>
    </p:spTree>
    <p:extLst>
      <p:ext uri="{BB962C8B-B14F-4D97-AF65-F5344CB8AC3E}">
        <p14:creationId xmlns:p14="http://schemas.microsoft.com/office/powerpoint/2010/main" val="495278490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platzhalter 6">
            <a:extLst>
              <a:ext uri="{FF2B5EF4-FFF2-40B4-BE49-F238E27FC236}">
                <a16:creationId xmlns:a16="http://schemas.microsoft.com/office/drawing/2014/main" id="{709493B3-9B58-1573-F005-4C8047C1EEF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15259" y="2205038"/>
            <a:ext cx="7078671" cy="3695700"/>
          </a:xfrm>
        </p:spPr>
        <p:txBody>
          <a:bodyPr/>
          <a:lstStyle/>
          <a:p>
            <a:r>
              <a:rPr lang="de-DE" dirty="0"/>
              <a:t>„Kingreen Gutachten“ Februar 2022</a:t>
            </a:r>
          </a:p>
          <a:p>
            <a:pPr lvl="2"/>
            <a:r>
              <a:rPr lang="de-DE" dirty="0"/>
              <a:t>Ja, Pflicht könnte gerechtfertigt sein, u.a.</a:t>
            </a:r>
          </a:p>
          <a:p>
            <a:pPr lvl="3"/>
            <a:r>
              <a:rPr lang="de-DE" dirty="0"/>
              <a:t>Ordnungsrechtliche Interessen des Staates, um ein Samariterdilemma bzw. </a:t>
            </a:r>
            <a:r>
              <a:rPr lang="de-DE" dirty="0" err="1"/>
              <a:t>Charity</a:t>
            </a:r>
            <a:r>
              <a:rPr lang="de-DE" dirty="0"/>
              <a:t> Hazard zu vermeiden</a:t>
            </a:r>
          </a:p>
          <a:p>
            <a:pPr lvl="3"/>
            <a:r>
              <a:rPr lang="de-DE" dirty="0"/>
              <a:t>Vermeidung föderaler Verteilungsprobleme</a:t>
            </a:r>
          </a:p>
          <a:p>
            <a:pPr lvl="3"/>
            <a:r>
              <a:rPr lang="de-DE" dirty="0"/>
              <a:t>Schaffung leistungsfähiger Versicherungskollektive</a:t>
            </a:r>
          </a:p>
          <a:p>
            <a:pPr lvl="2"/>
            <a:r>
              <a:rPr lang="de-DE" dirty="0"/>
              <a:t>Aber nur unter engen Voraussetzungen, u.a.</a:t>
            </a:r>
          </a:p>
          <a:p>
            <a:pPr lvl="3"/>
            <a:r>
              <a:rPr lang="de-DE" dirty="0"/>
              <a:t>Hinreichende Berücksichtigung des Grundrechts der Berufsfreiheit  </a:t>
            </a:r>
          </a:p>
          <a:p>
            <a:pPr lvl="3"/>
            <a:r>
              <a:rPr lang="de-DE" dirty="0"/>
              <a:t>Hinreichende Sicherungsmechanismen gegen kalkulatorische Unterdeckung</a:t>
            </a:r>
          </a:p>
          <a:p>
            <a:r>
              <a:rPr lang="de-DE" dirty="0">
                <a:solidFill>
                  <a:schemeClr val="accent5"/>
                </a:solidFill>
              </a:rPr>
              <a:t>Im Ergebnis nicht überzeugend. Institutionen haben bereits Klage gegen eine Elementarschadenpflichtversicherung angekündigt.</a:t>
            </a:r>
          </a:p>
          <a:p>
            <a:r>
              <a:rPr lang="de-DE" dirty="0"/>
              <a:t>Kommt es zu einem Pflichtversicherungsgesetz, wird wohl am Ende das Bundesverfassungsgericht entscheiden müssen.</a:t>
            </a:r>
          </a:p>
          <a:p>
            <a:endParaRPr lang="de-DE" dirty="0"/>
          </a:p>
          <a:p>
            <a:endParaRPr lang="de-DE" dirty="0"/>
          </a:p>
          <a:p>
            <a:r>
              <a:rPr lang="de-DE" dirty="0"/>
              <a:t> 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32CAEF25-2E56-7772-FED6-41848912A7B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/>
              <a:t>Gibt es darüber hinaus rechtliche Gründe, die für eine Elementar-Pflichtversicherung sprechen könnten?</a:t>
            </a: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47ED3452-7E69-CE0F-3F26-B3EB43140F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schemeClr val="accent5"/>
                </a:solidFill>
              </a:rPr>
              <a:t>Wohngebäudeversicherung mit Elementarschutz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4E553B27-7B2E-0985-CD69-07C2BB0376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06.11.2025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88D88661-B0BA-6480-6C9A-42CAE78BCD60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nb-NO"/>
              <a:t>Anja Käfer-Rohrbach, GDV</a:t>
            </a:r>
            <a:endParaRPr lang="de-DE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6F9DD0E3-BFF8-99C0-FE14-5394F20915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7383" y="2205038"/>
            <a:ext cx="3164955" cy="3989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529822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7EAE99-D625-6FE1-F224-82A57E1BEC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7397DD44-DF5C-4FD3-8D88-EE8A968D76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srgbClr val="F06A29"/>
                </a:solidFill>
                <a:latin typeface="+mn-lt"/>
                <a:cs typeface="Inter" pitchFamily="34" charset="-120"/>
              </a:rPr>
              <a:t>Warum wiederholt sich der Ruf nach </a:t>
            </a:r>
            <a:r>
              <a:rPr lang="de-DE">
                <a:solidFill>
                  <a:srgbClr val="F06A29"/>
                </a:solidFill>
                <a:latin typeface="+mn-lt"/>
                <a:cs typeface="Inter" pitchFamily="34" charset="-120"/>
              </a:rPr>
              <a:t>einer Pflichtversicherung?</a:t>
            </a:r>
            <a:endParaRPr lang="de-DE" dirty="0">
              <a:solidFill>
                <a:srgbClr val="F06A29"/>
              </a:solidFill>
              <a:latin typeface="+mn-lt"/>
              <a:cs typeface="Inter" pitchFamily="34" charset="-120"/>
            </a:endParaRP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A97563A9-F1E9-6E39-AC99-ACC0C0BC1B6E}"/>
              </a:ext>
            </a:extLst>
          </p:cNvPr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r>
              <a:rPr lang="de-DE"/>
              <a:t>06.11.2025</a:t>
            </a: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BE283B30-A783-5212-5C16-A8A914F3656F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r>
              <a:rPr lang="de-DE"/>
              <a:t>Anja Käfer-Rohrbach, GDV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94558654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el 22">
            <a:extLst>
              <a:ext uri="{FF2B5EF4-FFF2-40B4-BE49-F238E27FC236}">
                <a16:creationId xmlns:a16="http://schemas.microsoft.com/office/drawing/2014/main" id="{EAF559DD-4A08-38B9-C814-5FA03573D0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srgbClr val="FF7145"/>
                </a:solidFill>
              </a:rPr>
              <a:t>Antworten finden sich u.a. in den Treibern politischen Handelns</a:t>
            </a:r>
          </a:p>
        </p:txBody>
      </p:sp>
      <p:pic>
        <p:nvPicPr>
          <p:cNvPr id="28" name="Grafik 27">
            <a:extLst>
              <a:ext uri="{FF2B5EF4-FFF2-40B4-BE49-F238E27FC236}">
                <a16:creationId xmlns:a16="http://schemas.microsoft.com/office/drawing/2014/main" id="{E7278617-F0D0-82B4-33EB-D44394D6CC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080" y="1932426"/>
            <a:ext cx="10739093" cy="3833268"/>
          </a:xfrm>
          <a:prstGeom prst="rect">
            <a:avLst/>
          </a:prstGeom>
        </p:spPr>
      </p:pic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FE999A80-F169-685C-ADF5-56726E34CCA0}"/>
              </a:ext>
            </a:extLst>
          </p:cNvPr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r>
              <a:rPr lang="de-DE"/>
              <a:t>06.11.2025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7D66FEA8-7D3D-7922-3D28-B8D9A8A951C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de-DE"/>
              <a:t>Anja Käfer-Rohrbach, GDV</a:t>
            </a:r>
            <a:endParaRPr lang="de-DE" dirty="0"/>
          </a:p>
        </p:txBody>
      </p:sp>
    </p:spTree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FFAF2CA3-5E50-F6CF-E948-1FBF3645E69F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1878710" y="6470072"/>
            <a:ext cx="4496400" cy="123110"/>
          </a:xfrm>
        </p:spPr>
        <p:txBody>
          <a:bodyPr/>
          <a:lstStyle/>
          <a:p>
            <a:r>
              <a:rPr lang="nb-NO"/>
              <a:t>Anja Käfer-Rohrbach, GDV</a:t>
            </a:r>
            <a:endParaRPr lang="de-DE" dirty="0"/>
          </a:p>
        </p:txBody>
      </p:sp>
      <p:sp>
        <p:nvSpPr>
          <p:cNvPr id="14" name="Titel 13">
            <a:extLst>
              <a:ext uri="{FF2B5EF4-FFF2-40B4-BE49-F238E27FC236}">
                <a16:creationId xmlns:a16="http://schemas.microsoft.com/office/drawing/2014/main" id="{96010CC1-F95C-630E-8CAE-AEEA25730B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schemeClr val="accent5"/>
                </a:solidFill>
              </a:rPr>
              <a:t>Wesentlicher Treiber: Die öffentlichen Haushalte sind klamm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CA9C60A3-9874-69B0-2243-ED0B7DC8BE14}"/>
              </a:ext>
            </a:extLst>
          </p:cNvPr>
          <p:cNvSpPr>
            <a:spLocks noGrp="1"/>
          </p:cNvSpPr>
          <p:nvPr>
            <p:ph type="dt" sz="half" idx="21"/>
          </p:nvPr>
        </p:nvSpPr>
        <p:spPr>
          <a:xfrm>
            <a:off x="922197" y="6474195"/>
            <a:ext cx="625172" cy="123111"/>
          </a:xfrm>
        </p:spPr>
        <p:txBody>
          <a:bodyPr/>
          <a:lstStyle/>
          <a:p>
            <a:r>
              <a:rPr lang="de-DE"/>
              <a:t>06.11.2025</a:t>
            </a:r>
            <a:endParaRPr lang="de-DE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4FE23529-91CB-434A-38E9-656A13102E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2198" y="1699098"/>
            <a:ext cx="5953767" cy="3889400"/>
          </a:xfrm>
          <a:prstGeom prst="rect">
            <a:avLst/>
          </a:prstGeom>
        </p:spPr>
      </p:pic>
      <p:cxnSp>
        <p:nvCxnSpPr>
          <p:cNvPr id="6" name="Gerader Verbinder 5">
            <a:extLst>
              <a:ext uri="{FF2B5EF4-FFF2-40B4-BE49-F238E27FC236}">
                <a16:creationId xmlns:a16="http://schemas.microsoft.com/office/drawing/2014/main" id="{D0D42276-7439-15D6-09EC-5A88EA6B31D2}"/>
              </a:ext>
            </a:extLst>
          </p:cNvPr>
          <p:cNvCxnSpPr>
            <a:cxnSpLocks/>
          </p:cNvCxnSpPr>
          <p:nvPr/>
        </p:nvCxnSpPr>
        <p:spPr>
          <a:xfrm>
            <a:off x="7186835" y="3545346"/>
            <a:ext cx="0" cy="1018095"/>
          </a:xfrm>
          <a:prstGeom prst="line">
            <a:avLst/>
          </a:prstGeom>
          <a:ln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8" name="Titel 4">
            <a:extLst>
              <a:ext uri="{FF2B5EF4-FFF2-40B4-BE49-F238E27FC236}">
                <a16:creationId xmlns:a16="http://schemas.microsoft.com/office/drawing/2014/main" id="{B7FB672B-562C-13D0-9CDA-6040899B8015}"/>
              </a:ext>
            </a:extLst>
          </p:cNvPr>
          <p:cNvSpPr txBox="1">
            <a:spLocks/>
          </p:cNvSpPr>
          <p:nvPr/>
        </p:nvSpPr>
        <p:spPr>
          <a:xfrm>
            <a:off x="7319818" y="1592096"/>
            <a:ext cx="4211782" cy="3351620"/>
          </a:xfrm>
          <a:prstGeom prst="rect">
            <a:avLst/>
          </a:prstGeom>
        </p:spPr>
        <p:txBody>
          <a:bodyPr vert="horz" lIns="0" tIns="45720" rIns="0" bIns="4572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None/>
              <a:defRPr sz="4000" b="1" kern="1200" spc="-100" baseline="0">
                <a:solidFill>
                  <a:schemeClr val="tx1"/>
                </a:solidFill>
                <a:latin typeface="+mj-lt"/>
                <a:ea typeface="GDVtype ExtraLight" panose="020F0003040202060204" pitchFamily="34" charset="0"/>
                <a:cs typeface="+mj-cs"/>
              </a:defRPr>
            </a:lvl1pPr>
          </a:lstStyle>
          <a:p>
            <a:r>
              <a:rPr lang="de-DE" sz="1600" b="0" spc="0" dirty="0"/>
              <a:t>Die 16 Bundesländer wollen (richtigerweise) nicht mehr für versicherbare Risiken bezahlen.</a:t>
            </a:r>
            <a:br>
              <a:rPr lang="de-DE" sz="1600" b="0" spc="0" dirty="0"/>
            </a:br>
            <a:br>
              <a:rPr lang="de-DE" sz="1600" b="0" spc="0" dirty="0"/>
            </a:br>
            <a:r>
              <a:rPr lang="de-DE" sz="1600" b="0" spc="0" dirty="0"/>
              <a:t>Ihnen fehlt zugleich aber das Geld, ausreichend in Klimaschutz, Naturgefahrenprävention und Klimafolgenanpassung zu investieren.</a:t>
            </a:r>
            <a:br>
              <a:rPr lang="de-DE" sz="1600" b="0" spc="0" dirty="0"/>
            </a:br>
            <a:br>
              <a:rPr lang="de-DE" sz="1600" spc="0" dirty="0"/>
            </a:br>
            <a:r>
              <a:rPr lang="de-DE" sz="1600" spc="0" dirty="0"/>
              <a:t>Damit wirkt die Pflichtversicherung wie ein Outsourcing der Kosten des Klimawandels in die Versicherungsprämien der Versicherten.</a:t>
            </a:r>
            <a:br>
              <a:rPr lang="de-DE" sz="1600" spc="0" dirty="0"/>
            </a:br>
            <a:br>
              <a:rPr lang="de-DE" sz="1600" spc="0" dirty="0"/>
            </a:br>
            <a:r>
              <a:rPr lang="de-DE" sz="1600" spc="0" dirty="0"/>
              <a:t>Dies würde dramatische Folgen für die Bezahlbarkeit und Versicherbarkeit der Elementargefahren nach sich ziehen.</a:t>
            </a:r>
            <a:br>
              <a:rPr lang="de-DE" sz="1600" spc="0" dirty="0"/>
            </a:br>
            <a:br>
              <a:rPr lang="de-DE" sz="1600" spc="0" dirty="0"/>
            </a:br>
            <a:br>
              <a:rPr lang="de-DE" sz="1600" spc="0" dirty="0"/>
            </a:br>
            <a:endParaRPr lang="de-DE" sz="1600" spc="0" dirty="0"/>
          </a:p>
        </p:txBody>
      </p:sp>
    </p:spTree>
    <p:extLst>
      <p:ext uri="{BB962C8B-B14F-4D97-AF65-F5344CB8AC3E}">
        <p14:creationId xmlns:p14="http://schemas.microsoft.com/office/powerpoint/2010/main" val="1577016822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F50AAB-2E69-2108-CD86-DC98C4E62E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CECCB82B-E06A-B9D9-C676-41675C4090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srgbClr val="F06A29"/>
                </a:solidFill>
                <a:latin typeface="+mn-lt"/>
                <a:cs typeface="Inter" pitchFamily="34" charset="-120"/>
              </a:rPr>
              <a:t>Was steht im Koalitionsvertrag? 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7753431D-F68C-1B9B-E44D-7C12B748A934}"/>
              </a:ext>
            </a:extLst>
          </p:cNvPr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r>
              <a:rPr lang="de-DE"/>
              <a:t>06.11.2025</a:t>
            </a: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536E7A1D-CAE3-3E56-0E24-11DF794D9565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r>
              <a:rPr lang="de-DE"/>
              <a:t>Anja Käfer-Rohrbach, GDV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80717759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FAA3804C-7C7F-B678-011C-27F7017AD34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de-DE"/>
              <a:t>Anja Käfer-Rohrbach, GDV</a:t>
            </a:r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F3639698-A3DC-3D7C-D2BC-0A126337B1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srgbClr val="FF7145"/>
                </a:solidFill>
              </a:rPr>
              <a:t>Koalitionsvertrag 21. Deutscher Bundestag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CF7D8ED4-1F72-B105-959C-12BD508421B1}"/>
              </a:ext>
            </a:extLst>
          </p:cNvPr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r>
              <a:rPr lang="de-DE"/>
              <a:t>06.11.2025</a:t>
            </a:r>
          </a:p>
        </p:txBody>
      </p:sp>
      <p:sp>
        <p:nvSpPr>
          <p:cNvPr id="10" name="Pfeil: Fünfeck 9">
            <a:extLst>
              <a:ext uri="{FF2B5EF4-FFF2-40B4-BE49-F238E27FC236}">
                <a16:creationId xmlns:a16="http://schemas.microsoft.com/office/drawing/2014/main" id="{E030CAD9-F0F6-3AAF-FA03-A0598E2C5D53}"/>
              </a:ext>
            </a:extLst>
          </p:cNvPr>
          <p:cNvSpPr/>
          <p:nvPr/>
        </p:nvSpPr>
        <p:spPr>
          <a:xfrm rot="5400000">
            <a:off x="2010679" y="644282"/>
            <a:ext cx="978408" cy="3158472"/>
          </a:xfrm>
          <a:prstGeom prst="homePlate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de-DE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Verfügbarkeit</a:t>
            </a:r>
          </a:p>
        </p:txBody>
      </p:sp>
      <p:sp>
        <p:nvSpPr>
          <p:cNvPr id="11" name="Pfeil: Fünfeck 10">
            <a:extLst>
              <a:ext uri="{FF2B5EF4-FFF2-40B4-BE49-F238E27FC236}">
                <a16:creationId xmlns:a16="http://schemas.microsoft.com/office/drawing/2014/main" id="{A7EFE709-E6C8-630B-D6C3-877C5412DDD4}"/>
              </a:ext>
            </a:extLst>
          </p:cNvPr>
          <p:cNvSpPr/>
          <p:nvPr/>
        </p:nvSpPr>
        <p:spPr>
          <a:xfrm rot="5400000">
            <a:off x="5734206" y="644282"/>
            <a:ext cx="978408" cy="3158472"/>
          </a:xfrm>
          <a:prstGeom prst="homePlate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de-DE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Bezahlbarkeit</a:t>
            </a:r>
          </a:p>
        </p:txBody>
      </p:sp>
      <p:sp>
        <p:nvSpPr>
          <p:cNvPr id="12" name="Pfeil: Fünfeck 11">
            <a:extLst>
              <a:ext uri="{FF2B5EF4-FFF2-40B4-BE49-F238E27FC236}">
                <a16:creationId xmlns:a16="http://schemas.microsoft.com/office/drawing/2014/main" id="{39C13DFB-C0C3-6008-A1F5-873277933B28}"/>
              </a:ext>
            </a:extLst>
          </p:cNvPr>
          <p:cNvSpPr/>
          <p:nvPr/>
        </p:nvSpPr>
        <p:spPr>
          <a:xfrm rot="5400000">
            <a:off x="9457733" y="644282"/>
            <a:ext cx="978408" cy="3158472"/>
          </a:xfrm>
          <a:prstGeom prst="homePlate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de-DE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Versicherbarkeit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559A1E21-BA27-B9AF-77F7-1AAC53CA27EA}"/>
              </a:ext>
            </a:extLst>
          </p:cNvPr>
          <p:cNvSpPr txBox="1"/>
          <p:nvPr/>
        </p:nvSpPr>
        <p:spPr>
          <a:xfrm>
            <a:off x="920647" y="2952465"/>
            <a:ext cx="315847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200" i="1" dirty="0"/>
              <a:t>Wir führen ein, dass im </a:t>
            </a:r>
            <a:r>
              <a:rPr lang="de-DE" sz="1200" b="1" i="1" dirty="0"/>
              <a:t>Neugeschäft</a:t>
            </a:r>
            <a:r>
              <a:rPr lang="de-DE" sz="1200" i="1" dirty="0"/>
              <a:t> die Wohngebäudeversicherung nur noch mit Elementarschadenabsicherung angeboten wird…</a:t>
            </a:r>
            <a:endParaRPr lang="de-DE" sz="1200" dirty="0"/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3F9D0421-F7C4-6593-42A4-683260D5E642}"/>
              </a:ext>
            </a:extLst>
          </p:cNvPr>
          <p:cNvSpPr txBox="1"/>
          <p:nvPr/>
        </p:nvSpPr>
        <p:spPr>
          <a:xfrm>
            <a:off x="920647" y="3892572"/>
            <a:ext cx="315847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2" indent="0">
              <a:buNone/>
            </a:pPr>
            <a:r>
              <a:rPr lang="de-DE" sz="1200" i="1" dirty="0"/>
              <a:t>…und im </a:t>
            </a:r>
            <a:r>
              <a:rPr lang="de-DE" sz="1200" b="1" i="1" dirty="0"/>
              <a:t>Bestandsgeschäft</a:t>
            </a:r>
            <a:r>
              <a:rPr lang="de-DE" sz="1200" i="1" dirty="0"/>
              <a:t> sämtliche Wohngebäudeversicherungen zu einem Stichtag um eine Elementarschadenversicherung erweitert werden.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14B763ED-2D4F-4FCE-6B66-2CC9E594FCDF}"/>
              </a:ext>
            </a:extLst>
          </p:cNvPr>
          <p:cNvSpPr txBox="1"/>
          <p:nvPr/>
        </p:nvSpPr>
        <p:spPr>
          <a:xfrm>
            <a:off x="8367701" y="2952465"/>
            <a:ext cx="263199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2" indent="0">
              <a:buNone/>
            </a:pPr>
            <a:r>
              <a:rPr lang="de-DE" sz="1200" i="1" dirty="0"/>
              <a:t>Dabei prüfen wir, ob dieses </a:t>
            </a:r>
            <a:r>
              <a:rPr lang="de-DE" sz="1200" b="1" i="1" dirty="0"/>
              <a:t>Modell</a:t>
            </a:r>
            <a:r>
              <a:rPr lang="de-DE" sz="1200" i="1" dirty="0"/>
              <a:t> mit einer </a:t>
            </a:r>
            <a:r>
              <a:rPr lang="de-DE" sz="1200" i="1" dirty="0" err="1"/>
              <a:t>Opt</a:t>
            </a:r>
            <a:r>
              <a:rPr lang="de-DE" sz="1200" i="1" dirty="0"/>
              <a:t>-Out-Lösung zu versehen ist.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94B60FC5-D6EA-0665-DB13-4A2AA64577E8}"/>
              </a:ext>
            </a:extLst>
          </p:cNvPr>
          <p:cNvSpPr txBox="1"/>
          <p:nvPr/>
        </p:nvSpPr>
        <p:spPr>
          <a:xfrm>
            <a:off x="4644174" y="3892572"/>
            <a:ext cx="68819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2" indent="0">
              <a:buNone/>
            </a:pPr>
            <a:r>
              <a:rPr lang="de-DE" sz="1200" i="1" dirty="0"/>
              <a:t>Um eine langfristige Rückversicherbarkeit sicherzustellen, führen wir eine staatliche </a:t>
            </a:r>
            <a:r>
              <a:rPr lang="de-DE" sz="1200" b="1" i="1" dirty="0"/>
              <a:t>Rückversicherung</a:t>
            </a:r>
            <a:r>
              <a:rPr lang="de-DE" sz="1200" i="1" dirty="0"/>
              <a:t> für Elementarschäden ein.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69C048D0-C623-08C7-0733-15D35AE2CA57}"/>
              </a:ext>
            </a:extLst>
          </p:cNvPr>
          <p:cNvSpPr txBox="1"/>
          <p:nvPr/>
        </p:nvSpPr>
        <p:spPr>
          <a:xfrm>
            <a:off x="2550691" y="5706574"/>
            <a:ext cx="730895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2" indent="0" algn="ctr">
              <a:buNone/>
            </a:pPr>
            <a:r>
              <a:rPr lang="de-DE" sz="1200" i="1" dirty="0"/>
              <a:t>Die </a:t>
            </a:r>
            <a:r>
              <a:rPr lang="de-DE" sz="1200" b="1" i="1" dirty="0"/>
              <a:t>Versicherungsbedingungen</a:t>
            </a:r>
            <a:r>
              <a:rPr lang="de-DE" sz="1200" i="1" dirty="0"/>
              <a:t> werden weitgehend reguliert.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A4684966-1C6F-69EC-E1BF-FE65B4B79874}"/>
              </a:ext>
            </a:extLst>
          </p:cNvPr>
          <p:cNvSpPr txBox="1"/>
          <p:nvPr/>
        </p:nvSpPr>
        <p:spPr>
          <a:xfrm>
            <a:off x="4644175" y="4462498"/>
            <a:ext cx="688199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2" indent="0">
              <a:buNone/>
            </a:pPr>
            <a:r>
              <a:rPr lang="de-DE" sz="1200" i="1" dirty="0"/>
              <a:t>Wir prüfen, wie Planungsträger in den Ländern für ihre Verantwortung bei der Bauleitplanung in besonders schadensgefährdeten Gebieten sensibilisiert werden können und konkretisieren die </a:t>
            </a:r>
            <a:r>
              <a:rPr lang="de-DE" sz="1200" b="1" i="1" dirty="0"/>
              <a:t>Staatshaftungsregeln</a:t>
            </a:r>
            <a:r>
              <a:rPr lang="de-DE" sz="1200" i="1" dirty="0"/>
              <a:t> der planenden Körperschaften, die neue Baugebiete in bisher unbesiedelten Arealen trotz dieser Risiken ausweisen.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FE99343E-3732-B9A3-8DD4-9ED8E3F358E9}"/>
              </a:ext>
            </a:extLst>
          </p:cNvPr>
          <p:cNvSpPr txBox="1"/>
          <p:nvPr/>
        </p:nvSpPr>
        <p:spPr>
          <a:xfrm>
            <a:off x="4644174" y="2955221"/>
            <a:ext cx="31584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2" indent="0">
              <a:buNone/>
            </a:pPr>
            <a:r>
              <a:rPr lang="de-DE" sz="1200" i="1" dirty="0"/>
              <a:t>Die Belange der </a:t>
            </a:r>
            <a:r>
              <a:rPr lang="de-DE" sz="1200" b="1" i="1" dirty="0"/>
              <a:t>Mieterinnen und Mieter</a:t>
            </a:r>
            <a:r>
              <a:rPr lang="de-DE" sz="1200" i="1" dirty="0"/>
              <a:t> haben wir dabei im Blick.</a:t>
            </a:r>
          </a:p>
        </p:txBody>
      </p:sp>
      <p:sp>
        <p:nvSpPr>
          <p:cNvPr id="20" name="Shape 9">
            <a:extLst>
              <a:ext uri="{FF2B5EF4-FFF2-40B4-BE49-F238E27FC236}">
                <a16:creationId xmlns:a16="http://schemas.microsoft.com/office/drawing/2014/main" id="{F8972E53-A0D9-2A4B-5F49-39CDDEE05856}"/>
              </a:ext>
            </a:extLst>
          </p:cNvPr>
          <p:cNvSpPr/>
          <p:nvPr/>
        </p:nvSpPr>
        <p:spPr>
          <a:xfrm>
            <a:off x="920647" y="5465711"/>
            <a:ext cx="10605526" cy="45719"/>
          </a:xfrm>
          <a:prstGeom prst="rect">
            <a:avLst/>
          </a:prstGeom>
          <a:solidFill>
            <a:srgbClr val="666666">
              <a:alpha val="50000"/>
            </a:srgbClr>
          </a:solidFill>
          <a:ln/>
        </p:spPr>
        <p:txBody>
          <a:bodyPr/>
          <a:lstStyle/>
          <a:p>
            <a:endParaRPr lang="de-DE" sz="1500"/>
          </a:p>
        </p:txBody>
      </p:sp>
      <p:pic>
        <p:nvPicPr>
          <p:cNvPr id="23" name="Grafik 22" descr="Auktionshammer mit einfarbiger Füllung">
            <a:extLst>
              <a:ext uri="{FF2B5EF4-FFF2-40B4-BE49-F238E27FC236}">
                <a16:creationId xmlns:a16="http://schemas.microsoft.com/office/drawing/2014/main" id="{634B2F9C-91A7-272A-8F6B-C172BC89E6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99694" y="2975144"/>
            <a:ext cx="462942" cy="462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389110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A702343E-9868-D36B-7437-B0D2D8FD13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srgbClr val="FF7145"/>
                </a:solidFill>
              </a:rPr>
              <a:t>Bewertung</a:t>
            </a: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C0F4F438-B90A-8D84-54C7-4D5CD47FA836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de-DE"/>
              <a:t>Anja Käfer-Rohrbach, GDV</a:t>
            </a:r>
            <a:endParaRPr lang="de-DE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54F0D09B-898A-604F-CE71-5CB7E69268B9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r>
              <a:rPr lang="de-DE"/>
              <a:t>06.11.2025</a:t>
            </a:r>
          </a:p>
        </p:txBody>
      </p:sp>
      <p:sp>
        <p:nvSpPr>
          <p:cNvPr id="3" name="Gleichschenkliges Dreieck 2">
            <a:extLst>
              <a:ext uri="{FF2B5EF4-FFF2-40B4-BE49-F238E27FC236}">
                <a16:creationId xmlns:a16="http://schemas.microsoft.com/office/drawing/2014/main" id="{AF9745E5-758D-A498-14D9-2681971FDBC2}"/>
              </a:ext>
            </a:extLst>
          </p:cNvPr>
          <p:cNvSpPr/>
          <p:nvPr/>
        </p:nvSpPr>
        <p:spPr>
          <a:xfrm rot="5400000">
            <a:off x="887061" y="1739154"/>
            <a:ext cx="625171" cy="558000"/>
          </a:xfrm>
          <a:prstGeom prst="triangle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1826251A-A00D-1C13-D9BA-0861D881A901}"/>
              </a:ext>
            </a:extLst>
          </p:cNvPr>
          <p:cNvSpPr txBox="1"/>
          <p:nvPr/>
        </p:nvSpPr>
        <p:spPr>
          <a:xfrm>
            <a:off x="1631575" y="1867062"/>
            <a:ext cx="9894598" cy="3313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lang="de-DE" sz="1600" dirty="0"/>
              <a:t>System ohne Kontrahierungszwang; </a:t>
            </a:r>
            <a:r>
              <a:rPr lang="de-DE" sz="1600" dirty="0" err="1"/>
              <a:t>Opt</a:t>
            </a:r>
            <a:r>
              <a:rPr lang="de-DE" sz="1600" dirty="0"/>
              <a:t>-Out als rechtliche Ventillösung (kein Nutzungsverbot möglich)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8302BEE3-B7A7-70B1-F789-E1AED0967ECA}"/>
              </a:ext>
            </a:extLst>
          </p:cNvPr>
          <p:cNvSpPr txBox="1"/>
          <p:nvPr/>
        </p:nvSpPr>
        <p:spPr>
          <a:xfrm>
            <a:off x="1631575" y="2709418"/>
            <a:ext cx="9894598" cy="3313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lang="de-DE" sz="1600" dirty="0"/>
              <a:t>Rückversicherungslösung nur in den Grenzen des Wettbewerbs- und Beihilferechts möglich</a:t>
            </a:r>
          </a:p>
        </p:txBody>
      </p:sp>
      <p:sp>
        <p:nvSpPr>
          <p:cNvPr id="8" name="Gleichschenkliges Dreieck 7">
            <a:extLst>
              <a:ext uri="{FF2B5EF4-FFF2-40B4-BE49-F238E27FC236}">
                <a16:creationId xmlns:a16="http://schemas.microsoft.com/office/drawing/2014/main" id="{CFF682E6-16AD-3D85-16A6-422C1373D711}"/>
              </a:ext>
            </a:extLst>
          </p:cNvPr>
          <p:cNvSpPr/>
          <p:nvPr/>
        </p:nvSpPr>
        <p:spPr>
          <a:xfrm rot="5400000">
            <a:off x="887061" y="2591333"/>
            <a:ext cx="625171" cy="558000"/>
          </a:xfrm>
          <a:prstGeom prst="triangle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Gleichschenkliges Dreieck 8">
            <a:extLst>
              <a:ext uri="{FF2B5EF4-FFF2-40B4-BE49-F238E27FC236}">
                <a16:creationId xmlns:a16="http://schemas.microsoft.com/office/drawing/2014/main" id="{1F2F0B03-C729-2C4B-2FD0-91C872780A38}"/>
              </a:ext>
            </a:extLst>
          </p:cNvPr>
          <p:cNvSpPr/>
          <p:nvPr/>
        </p:nvSpPr>
        <p:spPr>
          <a:xfrm rot="5400000">
            <a:off x="887061" y="3443512"/>
            <a:ext cx="625171" cy="558000"/>
          </a:xfrm>
          <a:prstGeom prst="triangle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Gleichschenkliges Dreieck 9">
            <a:extLst>
              <a:ext uri="{FF2B5EF4-FFF2-40B4-BE49-F238E27FC236}">
                <a16:creationId xmlns:a16="http://schemas.microsoft.com/office/drawing/2014/main" id="{FF07CD9E-F57F-E873-3B04-7700BDB97864}"/>
              </a:ext>
            </a:extLst>
          </p:cNvPr>
          <p:cNvSpPr/>
          <p:nvPr/>
        </p:nvSpPr>
        <p:spPr>
          <a:xfrm rot="5400000">
            <a:off x="887061" y="4295691"/>
            <a:ext cx="625171" cy="558000"/>
          </a:xfrm>
          <a:prstGeom prst="triangle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Gleichschenkliges Dreieck 10">
            <a:extLst>
              <a:ext uri="{FF2B5EF4-FFF2-40B4-BE49-F238E27FC236}">
                <a16:creationId xmlns:a16="http://schemas.microsoft.com/office/drawing/2014/main" id="{75A343C0-CE36-D53D-3120-1E3CA0C6A163}"/>
              </a:ext>
            </a:extLst>
          </p:cNvPr>
          <p:cNvSpPr/>
          <p:nvPr/>
        </p:nvSpPr>
        <p:spPr>
          <a:xfrm rot="5400000">
            <a:off x="887061" y="5147869"/>
            <a:ext cx="625171" cy="558000"/>
          </a:xfrm>
          <a:prstGeom prst="triangle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8303AE70-3535-9F06-6BA3-D8A39F4AF9EB}"/>
              </a:ext>
            </a:extLst>
          </p:cNvPr>
          <p:cNvSpPr txBox="1"/>
          <p:nvPr/>
        </p:nvSpPr>
        <p:spPr>
          <a:xfrm>
            <a:off x="1631575" y="3556825"/>
            <a:ext cx="9894598" cy="3313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lang="de-DE" sz="1600" dirty="0"/>
              <a:t>Regulierung „Bedingungen“ oder Gesetz? Jedenfalls nur in den Grenzen der 3. EU-Schadenrichtlinie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E6429A6E-6630-BEAA-F1AF-B74A838F565B}"/>
              </a:ext>
            </a:extLst>
          </p:cNvPr>
          <p:cNvSpPr txBox="1"/>
          <p:nvPr/>
        </p:nvSpPr>
        <p:spPr>
          <a:xfrm>
            <a:off x="1631575" y="4409004"/>
            <a:ext cx="9894598" cy="3313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lang="de-DE" sz="1600" dirty="0"/>
              <a:t>Staatshaftung einzig möglicher Durchgriff ins Föderalismusprinzip und die kommunale Selbstverwaltung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7E610B00-8ADC-A98A-0BD9-A1EA1E099BC4}"/>
              </a:ext>
            </a:extLst>
          </p:cNvPr>
          <p:cNvSpPr txBox="1"/>
          <p:nvPr/>
        </p:nvSpPr>
        <p:spPr>
          <a:xfrm>
            <a:off x="1631575" y="5261182"/>
            <a:ext cx="9894598" cy="3313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lang="de-DE" sz="1600" dirty="0"/>
              <a:t>Mieterschutz (Umlagefähigkeit) wesentliche Triebfeder der SPD und der Bundesjustizministerin</a:t>
            </a:r>
          </a:p>
        </p:txBody>
      </p:sp>
    </p:spTree>
    <p:extLst>
      <p:ext uri="{BB962C8B-B14F-4D97-AF65-F5344CB8AC3E}">
        <p14:creationId xmlns:p14="http://schemas.microsoft.com/office/powerpoint/2010/main" val="2606554188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005D0B-B319-DEAD-F105-905FA94AC4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89E55C7D-5961-795B-0598-DC15D1FDE5F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de-DE"/>
              <a:t>Anja Käfer-Rohrbach, GDV</a:t>
            </a:r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7AA01A87-3287-AFB6-016E-D40BA5EF1F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srgbClr val="FF7145"/>
                </a:solidFill>
              </a:rPr>
              <a:t>Pflichtversicherung im </a:t>
            </a:r>
            <a:r>
              <a:rPr lang="de-DE" dirty="0" err="1">
                <a:solidFill>
                  <a:srgbClr val="FF7145"/>
                </a:solidFill>
              </a:rPr>
              <a:t>KoaV</a:t>
            </a:r>
            <a:r>
              <a:rPr lang="de-DE" dirty="0">
                <a:solidFill>
                  <a:srgbClr val="FF7145"/>
                </a:solidFill>
              </a:rPr>
              <a:t> ?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1F416C94-D7CB-6053-C8FF-71B3FE412330}"/>
              </a:ext>
            </a:extLst>
          </p:cNvPr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r>
              <a:rPr lang="de-DE"/>
              <a:t>06.11.2025</a:t>
            </a:r>
          </a:p>
        </p:txBody>
      </p:sp>
      <p:sp>
        <p:nvSpPr>
          <p:cNvPr id="4" name="Rechteck: abgerundete Ecken 3">
            <a:extLst>
              <a:ext uri="{FF2B5EF4-FFF2-40B4-BE49-F238E27FC236}">
                <a16:creationId xmlns:a16="http://schemas.microsoft.com/office/drawing/2014/main" id="{66C065A5-9051-49F7-948B-CF1BE6E4584B}"/>
              </a:ext>
            </a:extLst>
          </p:cNvPr>
          <p:cNvSpPr/>
          <p:nvPr/>
        </p:nvSpPr>
        <p:spPr>
          <a:xfrm>
            <a:off x="920647" y="2001418"/>
            <a:ext cx="6113930" cy="558000"/>
          </a:xfrm>
          <a:prstGeom prst="roundRect">
            <a:avLst/>
          </a:prstGeom>
          <a:noFill/>
          <a:ln w="3175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bg1">
                    <a:lumMod val="50000"/>
                  </a:schemeClr>
                </a:solidFill>
              </a:rPr>
              <a:t>Gesetzliche </a:t>
            </a:r>
            <a:r>
              <a:rPr lang="de-DE" b="1" dirty="0">
                <a:solidFill>
                  <a:schemeClr val="bg1">
                    <a:lumMod val="50000"/>
                  </a:schemeClr>
                </a:solidFill>
              </a:rPr>
              <a:t>Versicherungspflicht</a:t>
            </a:r>
            <a:r>
              <a:rPr lang="de-DE" dirty="0">
                <a:solidFill>
                  <a:schemeClr val="bg1">
                    <a:lumMod val="50000"/>
                  </a:schemeClr>
                </a:solidFill>
              </a:rPr>
              <a:t> des </a:t>
            </a:r>
            <a:r>
              <a:rPr lang="de-DE" b="1" dirty="0">
                <a:solidFill>
                  <a:schemeClr val="bg1">
                    <a:lumMod val="50000"/>
                  </a:schemeClr>
                </a:solidFill>
              </a:rPr>
              <a:t>Eigentümers</a:t>
            </a:r>
            <a:r>
              <a:rPr lang="de-DE" dirty="0">
                <a:solidFill>
                  <a:schemeClr val="bg1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5" name="Rechteck: abgerundete Ecken 4">
            <a:extLst>
              <a:ext uri="{FF2B5EF4-FFF2-40B4-BE49-F238E27FC236}">
                <a16:creationId xmlns:a16="http://schemas.microsoft.com/office/drawing/2014/main" id="{35EC7E14-51DC-22BA-C71C-44408967A119}"/>
              </a:ext>
            </a:extLst>
          </p:cNvPr>
          <p:cNvSpPr/>
          <p:nvPr/>
        </p:nvSpPr>
        <p:spPr>
          <a:xfrm>
            <a:off x="920647" y="2847776"/>
            <a:ext cx="6113930" cy="558000"/>
          </a:xfrm>
          <a:prstGeom prst="roundRect">
            <a:avLst/>
          </a:prstGeom>
          <a:noFill/>
          <a:ln w="3175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>
                <a:solidFill>
                  <a:schemeClr val="bg1">
                    <a:lumMod val="50000"/>
                  </a:schemeClr>
                </a:solidFill>
              </a:rPr>
              <a:t>Kontrahierungszwang</a:t>
            </a:r>
            <a:r>
              <a:rPr lang="de-DE" dirty="0">
                <a:solidFill>
                  <a:schemeClr val="bg1">
                    <a:lumMod val="50000"/>
                  </a:schemeClr>
                </a:solidFill>
              </a:rPr>
              <a:t> für </a:t>
            </a:r>
            <a:r>
              <a:rPr lang="de-DE" b="1" dirty="0">
                <a:solidFill>
                  <a:schemeClr val="bg1">
                    <a:lumMod val="50000"/>
                  </a:schemeClr>
                </a:solidFill>
              </a:rPr>
              <a:t>Versicherer</a:t>
            </a:r>
          </a:p>
        </p:txBody>
      </p:sp>
      <p:sp>
        <p:nvSpPr>
          <p:cNvPr id="6" name="Rechteck: abgerundete Ecken 5">
            <a:extLst>
              <a:ext uri="{FF2B5EF4-FFF2-40B4-BE49-F238E27FC236}">
                <a16:creationId xmlns:a16="http://schemas.microsoft.com/office/drawing/2014/main" id="{11A5112C-76AC-8E41-BEFA-71A1E088F278}"/>
              </a:ext>
            </a:extLst>
          </p:cNvPr>
          <p:cNvSpPr/>
          <p:nvPr/>
        </p:nvSpPr>
        <p:spPr>
          <a:xfrm>
            <a:off x="920647" y="3694134"/>
            <a:ext cx="6113930" cy="558000"/>
          </a:xfrm>
          <a:prstGeom prst="roundRect">
            <a:avLst/>
          </a:prstGeom>
          <a:noFill/>
          <a:ln w="3175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>
                <a:solidFill>
                  <a:schemeClr val="bg1">
                    <a:lumMod val="50000"/>
                  </a:schemeClr>
                </a:solidFill>
              </a:rPr>
              <a:t>Nutzungsverbot</a:t>
            </a:r>
            <a:r>
              <a:rPr lang="de-DE" dirty="0">
                <a:solidFill>
                  <a:schemeClr val="bg1">
                    <a:lumMod val="50000"/>
                  </a:schemeClr>
                </a:solidFill>
              </a:rPr>
              <a:t> ohne Versicherung</a:t>
            </a:r>
          </a:p>
        </p:txBody>
      </p:sp>
      <p:sp>
        <p:nvSpPr>
          <p:cNvPr id="8" name="Rechteck: abgerundete Ecken 7">
            <a:extLst>
              <a:ext uri="{FF2B5EF4-FFF2-40B4-BE49-F238E27FC236}">
                <a16:creationId xmlns:a16="http://schemas.microsoft.com/office/drawing/2014/main" id="{B69E2C49-19FA-9DCD-38BA-C61AD0DB1538}"/>
              </a:ext>
            </a:extLst>
          </p:cNvPr>
          <p:cNvSpPr/>
          <p:nvPr/>
        </p:nvSpPr>
        <p:spPr>
          <a:xfrm>
            <a:off x="920647" y="4540491"/>
            <a:ext cx="6113930" cy="558000"/>
          </a:xfrm>
          <a:prstGeom prst="roundRect">
            <a:avLst/>
          </a:prstGeom>
          <a:noFill/>
          <a:ln w="3175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>
                <a:solidFill>
                  <a:schemeClr val="bg1">
                    <a:lumMod val="50000"/>
                  </a:schemeClr>
                </a:solidFill>
              </a:rPr>
              <a:t>Sanktionssystem</a:t>
            </a:r>
            <a:r>
              <a:rPr lang="de-DE" dirty="0">
                <a:solidFill>
                  <a:schemeClr val="bg1">
                    <a:lumMod val="50000"/>
                  </a:schemeClr>
                </a:solidFill>
              </a:rPr>
              <a:t> bei Verstößen</a:t>
            </a:r>
          </a:p>
        </p:txBody>
      </p:sp>
      <p:sp>
        <p:nvSpPr>
          <p:cNvPr id="9" name="Rechteck: abgerundete Ecken 8">
            <a:extLst>
              <a:ext uri="{FF2B5EF4-FFF2-40B4-BE49-F238E27FC236}">
                <a16:creationId xmlns:a16="http://schemas.microsoft.com/office/drawing/2014/main" id="{B12A29B8-7F68-428E-571D-F69871227B30}"/>
              </a:ext>
            </a:extLst>
          </p:cNvPr>
          <p:cNvSpPr/>
          <p:nvPr/>
        </p:nvSpPr>
        <p:spPr>
          <a:xfrm>
            <a:off x="920647" y="5386848"/>
            <a:ext cx="6113930" cy="558000"/>
          </a:xfrm>
          <a:prstGeom prst="roundRect">
            <a:avLst/>
          </a:prstGeom>
          <a:noFill/>
          <a:ln w="3175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>
                <a:solidFill>
                  <a:schemeClr val="bg1">
                    <a:lumMod val="50000"/>
                  </a:schemeClr>
                </a:solidFill>
              </a:rPr>
              <a:t>Mindestversicherungssummen</a:t>
            </a:r>
            <a:r>
              <a:rPr lang="de-DE" dirty="0">
                <a:solidFill>
                  <a:schemeClr val="bg1">
                    <a:lumMod val="50000"/>
                  </a:schemeClr>
                </a:solidFill>
              </a:rPr>
              <a:t> und </a:t>
            </a:r>
            <a:r>
              <a:rPr lang="de-DE" b="1" dirty="0">
                <a:solidFill>
                  <a:schemeClr val="bg1">
                    <a:lumMod val="50000"/>
                  </a:schemeClr>
                </a:solidFill>
              </a:rPr>
              <a:t>Mindestumfang</a:t>
            </a:r>
          </a:p>
        </p:txBody>
      </p:sp>
      <p:sp>
        <p:nvSpPr>
          <p:cNvPr id="22" name="Shape 9">
            <a:extLst>
              <a:ext uri="{FF2B5EF4-FFF2-40B4-BE49-F238E27FC236}">
                <a16:creationId xmlns:a16="http://schemas.microsoft.com/office/drawing/2014/main" id="{E3596A0E-4354-D898-C83A-E39F1A9040D1}"/>
              </a:ext>
            </a:extLst>
          </p:cNvPr>
          <p:cNvSpPr/>
          <p:nvPr/>
        </p:nvSpPr>
        <p:spPr>
          <a:xfrm rot="16200000" flipV="1">
            <a:off x="7479266" y="3846420"/>
            <a:ext cx="4134748" cy="45719"/>
          </a:xfrm>
          <a:prstGeom prst="rect">
            <a:avLst/>
          </a:prstGeom>
          <a:solidFill>
            <a:srgbClr val="666666">
              <a:alpha val="50000"/>
            </a:srgbClr>
          </a:solidFill>
          <a:ln/>
        </p:spPr>
        <p:txBody>
          <a:bodyPr/>
          <a:lstStyle/>
          <a:p>
            <a:endParaRPr lang="de-DE" sz="1500"/>
          </a:p>
        </p:txBody>
      </p:sp>
      <p:pic>
        <p:nvPicPr>
          <p:cNvPr id="25" name="Grafik 24" descr="Auto mit einfarbiger Füllung">
            <a:extLst>
              <a:ext uri="{FF2B5EF4-FFF2-40B4-BE49-F238E27FC236}">
                <a16:creationId xmlns:a16="http://schemas.microsoft.com/office/drawing/2014/main" id="{BB468148-E517-5F9F-B383-5B651FC06F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17422" y="955576"/>
            <a:ext cx="914400" cy="914400"/>
          </a:xfrm>
          <a:prstGeom prst="rect">
            <a:avLst/>
          </a:prstGeom>
        </p:spPr>
      </p:pic>
      <p:pic>
        <p:nvPicPr>
          <p:cNvPr id="27" name="Grafik 26" descr="Haus mit einfarbiger Füllung">
            <a:extLst>
              <a:ext uri="{FF2B5EF4-FFF2-40B4-BE49-F238E27FC236}">
                <a16:creationId xmlns:a16="http://schemas.microsoft.com/office/drawing/2014/main" id="{2ED3BFB6-E25E-49C1-2C18-32120247E4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10903" y="854776"/>
            <a:ext cx="914400" cy="914400"/>
          </a:xfrm>
          <a:prstGeom prst="rect">
            <a:avLst/>
          </a:prstGeom>
        </p:spPr>
      </p:pic>
      <p:pic>
        <p:nvPicPr>
          <p:cNvPr id="29" name="Grafik 28" descr="Abzeichen Tick1 mit einfarbiger Füllung">
            <a:extLst>
              <a:ext uri="{FF2B5EF4-FFF2-40B4-BE49-F238E27FC236}">
                <a16:creationId xmlns:a16="http://schemas.microsoft.com/office/drawing/2014/main" id="{659C28F6-C758-500F-59BF-1D8CF56CD1A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056922" y="1962718"/>
            <a:ext cx="635400" cy="635400"/>
          </a:xfrm>
          <a:prstGeom prst="rect">
            <a:avLst/>
          </a:prstGeom>
        </p:spPr>
      </p:pic>
      <p:pic>
        <p:nvPicPr>
          <p:cNvPr id="31" name="Grafik 30" descr="Marke Kreuz mit einfarbiger Füllung">
            <a:extLst>
              <a:ext uri="{FF2B5EF4-FFF2-40B4-BE49-F238E27FC236}">
                <a16:creationId xmlns:a16="http://schemas.microsoft.com/office/drawing/2014/main" id="{04CCD5A6-A6F5-0929-78E3-7D5F0ED6618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550403" y="1967838"/>
            <a:ext cx="635400" cy="635400"/>
          </a:xfrm>
          <a:prstGeom prst="rect">
            <a:avLst/>
          </a:prstGeom>
        </p:spPr>
      </p:pic>
      <p:pic>
        <p:nvPicPr>
          <p:cNvPr id="32" name="Grafik 31" descr="Abzeichen Tick1 mit einfarbiger Füllung">
            <a:extLst>
              <a:ext uri="{FF2B5EF4-FFF2-40B4-BE49-F238E27FC236}">
                <a16:creationId xmlns:a16="http://schemas.microsoft.com/office/drawing/2014/main" id="{ADC09078-6F1D-3CC3-9B16-370256D8F97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056922" y="2809076"/>
            <a:ext cx="635400" cy="635400"/>
          </a:xfrm>
          <a:prstGeom prst="rect">
            <a:avLst/>
          </a:prstGeom>
        </p:spPr>
      </p:pic>
      <p:pic>
        <p:nvPicPr>
          <p:cNvPr id="33" name="Grafik 32" descr="Abzeichen Tick1 mit einfarbiger Füllung">
            <a:extLst>
              <a:ext uri="{FF2B5EF4-FFF2-40B4-BE49-F238E27FC236}">
                <a16:creationId xmlns:a16="http://schemas.microsoft.com/office/drawing/2014/main" id="{02F4A6BE-43C6-E4DD-0415-7E4BA60F57E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056922" y="3655434"/>
            <a:ext cx="635400" cy="635400"/>
          </a:xfrm>
          <a:prstGeom prst="rect">
            <a:avLst/>
          </a:prstGeom>
        </p:spPr>
      </p:pic>
      <p:pic>
        <p:nvPicPr>
          <p:cNvPr id="34" name="Grafik 33" descr="Abzeichen Tick1 mit einfarbiger Füllung">
            <a:extLst>
              <a:ext uri="{FF2B5EF4-FFF2-40B4-BE49-F238E27FC236}">
                <a16:creationId xmlns:a16="http://schemas.microsoft.com/office/drawing/2014/main" id="{E3FDB3C3-154A-8FE6-57BD-B9B289578DC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056922" y="4501792"/>
            <a:ext cx="635400" cy="635400"/>
          </a:xfrm>
          <a:prstGeom prst="rect">
            <a:avLst/>
          </a:prstGeom>
        </p:spPr>
      </p:pic>
      <p:pic>
        <p:nvPicPr>
          <p:cNvPr id="35" name="Grafik 34" descr="Abzeichen Tick1 mit einfarbiger Füllung">
            <a:extLst>
              <a:ext uri="{FF2B5EF4-FFF2-40B4-BE49-F238E27FC236}">
                <a16:creationId xmlns:a16="http://schemas.microsoft.com/office/drawing/2014/main" id="{4F9AE2ED-9119-721E-B559-A2AE2B19629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056922" y="5348148"/>
            <a:ext cx="635400" cy="635400"/>
          </a:xfrm>
          <a:prstGeom prst="rect">
            <a:avLst/>
          </a:prstGeom>
        </p:spPr>
      </p:pic>
      <p:pic>
        <p:nvPicPr>
          <p:cNvPr id="36" name="Grafik 35" descr="Marke Kreuz mit einfarbiger Füllung">
            <a:extLst>
              <a:ext uri="{FF2B5EF4-FFF2-40B4-BE49-F238E27FC236}">
                <a16:creationId xmlns:a16="http://schemas.microsoft.com/office/drawing/2014/main" id="{D3E098C6-CEC2-CEF4-EE66-5BDA14E7E94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550403" y="2643900"/>
            <a:ext cx="635400" cy="635400"/>
          </a:xfrm>
          <a:prstGeom prst="rect">
            <a:avLst/>
          </a:prstGeom>
        </p:spPr>
      </p:pic>
      <p:pic>
        <p:nvPicPr>
          <p:cNvPr id="37" name="Grafik 36" descr="Marke Kreuz mit einfarbiger Füllung">
            <a:extLst>
              <a:ext uri="{FF2B5EF4-FFF2-40B4-BE49-F238E27FC236}">
                <a16:creationId xmlns:a16="http://schemas.microsoft.com/office/drawing/2014/main" id="{9021752D-D7A2-FAF4-E7FA-4969E1F74EB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550403" y="3319962"/>
            <a:ext cx="635400" cy="635400"/>
          </a:xfrm>
          <a:prstGeom prst="rect">
            <a:avLst/>
          </a:prstGeom>
        </p:spPr>
      </p:pic>
      <p:pic>
        <p:nvPicPr>
          <p:cNvPr id="38" name="Grafik 37" descr="Marke Kreuz mit einfarbiger Füllung">
            <a:extLst>
              <a:ext uri="{FF2B5EF4-FFF2-40B4-BE49-F238E27FC236}">
                <a16:creationId xmlns:a16="http://schemas.microsoft.com/office/drawing/2014/main" id="{D5ADD6BD-B7BA-BFDF-FB1F-7EAB9726A24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550403" y="3996024"/>
            <a:ext cx="635400" cy="635400"/>
          </a:xfrm>
          <a:prstGeom prst="rect">
            <a:avLst/>
          </a:prstGeom>
        </p:spPr>
      </p:pic>
      <p:pic>
        <p:nvPicPr>
          <p:cNvPr id="39" name="Grafik 38" descr="Marke Kreuz mit einfarbiger Füllung">
            <a:extLst>
              <a:ext uri="{FF2B5EF4-FFF2-40B4-BE49-F238E27FC236}">
                <a16:creationId xmlns:a16="http://schemas.microsoft.com/office/drawing/2014/main" id="{30C27C7F-B005-A7F2-039B-5958FA7B20F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550403" y="4672086"/>
            <a:ext cx="635400" cy="635400"/>
          </a:xfrm>
          <a:prstGeom prst="rect">
            <a:avLst/>
          </a:prstGeom>
        </p:spPr>
      </p:pic>
      <p:pic>
        <p:nvPicPr>
          <p:cNvPr id="42" name="Grafik 41" descr="Marke Fragezeichen mit einfarbiger Füllung">
            <a:extLst>
              <a:ext uri="{FF2B5EF4-FFF2-40B4-BE49-F238E27FC236}">
                <a16:creationId xmlns:a16="http://schemas.microsoft.com/office/drawing/2014/main" id="{856601F6-57D1-DDDF-365D-DD58E418EF8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564653" y="5386848"/>
            <a:ext cx="606900" cy="60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894840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6058E80A-8009-46B0-8BA3-5E282FCBEB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srgbClr val="FF7145"/>
                </a:solidFill>
              </a:rPr>
              <a:t>… und wo steht die Versicherungswirtschaft?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C7D1A5AC-5B72-2CBC-F26C-F13EED984CFB}"/>
              </a:ext>
            </a:extLst>
          </p:cNvPr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r>
              <a:rPr lang="de-DE"/>
              <a:t>06.11.2025</a:t>
            </a:r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2C2D5AD9-6B91-4CDD-A8AB-983B45AD2B3B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r>
              <a:rPr lang="de-DE"/>
              <a:t>Anja Käfer-Rohrbach, GDV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70961010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4687CD80-2367-9D39-4C7C-BAD426156E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338" y="1196975"/>
            <a:ext cx="10466098" cy="1393539"/>
          </a:xfrm>
        </p:spPr>
        <p:txBody>
          <a:bodyPr/>
          <a:lstStyle/>
          <a:p>
            <a:r>
              <a:rPr lang="de-DE" b="0" dirty="0"/>
              <a:t>Es geht am Ende </a:t>
            </a:r>
            <a:r>
              <a:rPr lang="de-DE" dirty="0">
                <a:solidFill>
                  <a:schemeClr val="accent5"/>
                </a:solidFill>
              </a:rPr>
              <a:t>nicht</a:t>
            </a:r>
            <a:r>
              <a:rPr lang="de-DE" b="0" dirty="0"/>
              <a:t> um</a:t>
            </a:r>
            <a:br>
              <a:rPr lang="de-DE" b="0" dirty="0"/>
            </a:br>
            <a:r>
              <a:rPr lang="de-DE" b="0" dirty="0"/>
              <a:t>„die Pflichtversicherung“</a:t>
            </a:r>
            <a:br>
              <a:rPr lang="de-DE" b="0" dirty="0"/>
            </a:br>
            <a:br>
              <a:rPr lang="de-DE" b="0" dirty="0"/>
            </a:br>
            <a:r>
              <a:rPr lang="de-DE" b="0" dirty="0"/>
              <a:t>Es geht vielmehr um die Frage,</a:t>
            </a:r>
            <a:br>
              <a:rPr lang="de-DE" b="0" dirty="0"/>
            </a:br>
            <a:br>
              <a:rPr lang="de-DE" sz="1000" b="0" dirty="0"/>
            </a:br>
            <a:r>
              <a:rPr lang="de-DE" b="0" dirty="0"/>
              <a:t>mit welchem </a:t>
            </a:r>
            <a:r>
              <a:rPr lang="de-DE" dirty="0"/>
              <a:t>System</a:t>
            </a:r>
            <a:r>
              <a:rPr lang="de-DE" b="0" dirty="0"/>
              <a:t> wir die </a:t>
            </a:r>
            <a:r>
              <a:rPr lang="de-DE" dirty="0"/>
              <a:t>Risiken</a:t>
            </a:r>
            <a:br>
              <a:rPr lang="de-DE" b="0" dirty="0"/>
            </a:br>
            <a:r>
              <a:rPr lang="de-DE" b="0" dirty="0"/>
              <a:t>aus </a:t>
            </a:r>
            <a:r>
              <a:rPr lang="de-DE" dirty="0"/>
              <a:t>Klimawandel</a:t>
            </a:r>
            <a:r>
              <a:rPr lang="de-DE" b="0" dirty="0"/>
              <a:t> und </a:t>
            </a:r>
            <a:r>
              <a:rPr lang="de-DE" dirty="0"/>
              <a:t>Extremwetter</a:t>
            </a:r>
            <a:br>
              <a:rPr lang="de-DE" b="0" dirty="0"/>
            </a:br>
            <a:r>
              <a:rPr lang="de-DE" dirty="0"/>
              <a:t>in Zukunft bezahlbar</a:t>
            </a:r>
            <a:r>
              <a:rPr lang="de-DE" b="0" dirty="0"/>
              <a:t> </a:t>
            </a:r>
            <a:r>
              <a:rPr lang="de-DE" dirty="0"/>
              <a:t>und</a:t>
            </a:r>
            <a:r>
              <a:rPr lang="de-DE" b="0" dirty="0"/>
              <a:t> </a:t>
            </a:r>
            <a:r>
              <a:rPr lang="de-DE" dirty="0"/>
              <a:t>versicherbar</a:t>
            </a:r>
            <a:r>
              <a:rPr lang="de-DE" b="0" dirty="0"/>
              <a:t> halten.</a:t>
            </a:r>
            <a:endParaRPr lang="de-DE" dirty="0"/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CA9C60A3-9874-69B0-2243-ED0B7DC8BE14}"/>
              </a:ext>
            </a:extLst>
          </p:cNvPr>
          <p:cNvSpPr>
            <a:spLocks noGrp="1"/>
          </p:cNvSpPr>
          <p:nvPr>
            <p:ph type="dt" sz="half" idx="21"/>
          </p:nvPr>
        </p:nvSpPr>
        <p:spPr>
          <a:xfrm>
            <a:off x="922198" y="6474195"/>
            <a:ext cx="625171" cy="123111"/>
          </a:xfrm>
        </p:spPr>
        <p:txBody>
          <a:bodyPr/>
          <a:lstStyle/>
          <a:p>
            <a:r>
              <a:rPr lang="de-DE"/>
              <a:t>06.11.2025</a:t>
            </a:r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FFAF2CA3-5E50-F6CF-E948-1FBF3645E69F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>
          <a:xfrm>
            <a:off x="1878710" y="6470072"/>
            <a:ext cx="4496400" cy="123110"/>
          </a:xfrm>
        </p:spPr>
        <p:txBody>
          <a:bodyPr/>
          <a:lstStyle/>
          <a:p>
            <a:r>
              <a:rPr lang="de-DE"/>
              <a:t>Anja Käfer-Rohrbach, GDV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69400913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0C585DDB-15D7-5622-C711-60E42D14BD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schemeClr val="accent5"/>
                </a:solidFill>
              </a:rPr>
              <a:t>Pflichtversicherungsdebatte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0DC06F41-F684-6E8D-F5B5-579785D96044}"/>
              </a:ext>
            </a:extLst>
          </p:cNvPr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r>
              <a:rPr lang="de-DE"/>
              <a:t>06.11.2025</a:t>
            </a:r>
            <a:endParaRPr lang="de-DE" dirty="0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C410584D-6FA5-05E0-474C-2F11053B568F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r>
              <a:rPr lang="de-DE"/>
              <a:t>Anja Käfer-Rohrbach, GDV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06555827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1C2A2882-A882-A5EA-0359-41158329D4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06.11.2025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05958EE4-CFCB-EB89-72CC-C50083D99B7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/>
              <a:t>Anja Käfer-Rohrbach, GDV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1C9E2682-D7ED-A721-5672-A490B8C6302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15260" y="2205038"/>
            <a:ext cx="10029832" cy="3816350"/>
          </a:xfrm>
        </p:spPr>
        <p:txBody>
          <a:bodyPr/>
          <a:lstStyle/>
          <a:p>
            <a:r>
              <a:rPr lang="de-DE" dirty="0"/>
              <a:t>In Kürze werden wir auf Basis des britischen Systems Flood Re einen konkret ausgearbeiteten Vorschlag für ein Gesamtkonzept präsentieren</a:t>
            </a:r>
          </a:p>
          <a:p>
            <a:endParaRPr lang="de-DE" dirty="0"/>
          </a:p>
          <a:p>
            <a:r>
              <a:rPr lang="de-DE" dirty="0"/>
              <a:t>Dieser Vorschlag adressiert zielgerichtet</a:t>
            </a:r>
          </a:p>
          <a:p>
            <a:pPr lvl="2"/>
            <a:r>
              <a:rPr lang="de-DE" dirty="0"/>
              <a:t>die </a:t>
            </a:r>
            <a:r>
              <a:rPr lang="de-DE" b="1" dirty="0"/>
              <a:t>Bezahlbarkeit</a:t>
            </a:r>
            <a:r>
              <a:rPr lang="de-DE" dirty="0"/>
              <a:t> der Prämien in Wohnlagen mit hohem Naturgefahrenrisiko</a:t>
            </a:r>
          </a:p>
          <a:p>
            <a:pPr lvl="2"/>
            <a:r>
              <a:rPr lang="de-DE" dirty="0"/>
              <a:t>den </a:t>
            </a:r>
            <a:r>
              <a:rPr lang="de-DE" b="1" dirty="0"/>
              <a:t>unproblematischen Zugang </a:t>
            </a:r>
            <a:r>
              <a:rPr lang="de-DE" dirty="0"/>
              <a:t>aller </a:t>
            </a:r>
            <a:r>
              <a:rPr lang="de-DE" dirty="0" err="1"/>
              <a:t>GebäudeeigentümerInnen</a:t>
            </a:r>
            <a:r>
              <a:rPr lang="de-DE" dirty="0"/>
              <a:t> </a:t>
            </a:r>
            <a:r>
              <a:rPr lang="de-DE" b="1" dirty="0"/>
              <a:t>zum Elementarversicherungsschutz</a:t>
            </a:r>
          </a:p>
          <a:p>
            <a:pPr lvl="2"/>
            <a:r>
              <a:rPr lang="de-DE" dirty="0"/>
              <a:t>die </a:t>
            </a:r>
            <a:r>
              <a:rPr lang="de-DE" b="1" dirty="0"/>
              <a:t>langfristige</a:t>
            </a:r>
            <a:r>
              <a:rPr lang="de-DE" dirty="0"/>
              <a:t> privatwirtschaftliche </a:t>
            </a:r>
            <a:r>
              <a:rPr lang="de-DE" b="1" dirty="0"/>
              <a:t>Versicherbarkeit</a:t>
            </a:r>
            <a:r>
              <a:rPr lang="de-DE" dirty="0"/>
              <a:t> der Risiken bei fortschreitendem Klimawandel</a:t>
            </a:r>
          </a:p>
          <a:p>
            <a:pPr lvl="2"/>
            <a:endParaRPr lang="de-DE" dirty="0"/>
          </a:p>
          <a:p>
            <a:r>
              <a:rPr lang="de-DE" dirty="0"/>
              <a:t>Zu diesen Vorschlägen erneuern wir unser Gesprächsangebot an Bund- und Länder.</a:t>
            </a:r>
          </a:p>
          <a:p>
            <a:r>
              <a:rPr lang="de-DE" dirty="0"/>
              <a:t>Sollte sich die Politik diesem Dialog verschließen, steht mehr als nur die politische Dialogkultur in Deutschland auf dem Spiel.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3A7B58A1-2EB0-5884-6B2E-237F5195289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/>
              <a:t>Nun ist die Bundesregierung am Zug</a:t>
            </a: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408A4F13-62C5-507F-1BF9-49AB099AF0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srgbClr val="FF7145"/>
                </a:solidFill>
              </a:rPr>
              <a:t>Nachhaltiges Gesamtkonzept statt Pflichtdebatte</a:t>
            </a:r>
          </a:p>
        </p:txBody>
      </p:sp>
    </p:spTree>
    <p:extLst>
      <p:ext uri="{BB962C8B-B14F-4D97-AF65-F5344CB8AC3E}">
        <p14:creationId xmlns:p14="http://schemas.microsoft.com/office/powerpoint/2010/main" val="617367037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1EAB76-F517-ACB4-D9A4-3C3B9DB341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D4FB139F-ACBF-4924-B18B-D4CB0C41DA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srgbClr val="FF7145"/>
                </a:solidFill>
              </a:rPr>
              <a:t>Was steht auf dem Spiel?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7911AC1D-B9E3-B78E-C63B-4AAA7B03B303}"/>
              </a:ext>
            </a:extLst>
          </p:cNvPr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r>
              <a:rPr lang="de-DE"/>
              <a:t>06.11.2025</a:t>
            </a:r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D92C4D65-8677-C523-4D6F-770BE95D11BB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r>
              <a:rPr lang="de-DE"/>
              <a:t>Anja Käfer-Rohrbach, GDV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19329184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96563B39-E2BF-406A-A5B7-5AAEAF915825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de-DE"/>
              <a:t>Anja Käfer-Rohrbach, GDV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21EE25F-0138-4FAB-9CD8-152F25BC71A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/>
              <a:t>Alle Bundesländer hiervon betroffen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BFD0CE30-3C51-499C-A1A3-2B00F5533C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srgbClr val="FF7145"/>
                </a:solidFill>
              </a:rPr>
              <a:t>Prämienentwicklung verschärft sich durch Bauen in Gefahrengebieten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5025FDEF-0BD2-439F-987C-93F49759E08A}"/>
              </a:ext>
            </a:extLst>
          </p:cNvPr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r>
              <a:rPr lang="de-DE"/>
              <a:t>06.11.2025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9FF23439-06DF-3F4F-81A0-38C0134171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7572" y="1993485"/>
            <a:ext cx="3878717" cy="27432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F2E27FC5-3886-D13F-E502-BB7EB11A20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0173" y="3138610"/>
            <a:ext cx="3878714" cy="27432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021EDD00-EA32-E03F-5BCE-847FC89047EC}"/>
              </a:ext>
            </a:extLst>
          </p:cNvPr>
          <p:cNvSpPr/>
          <p:nvPr/>
        </p:nvSpPr>
        <p:spPr>
          <a:xfrm>
            <a:off x="7712919" y="1634837"/>
            <a:ext cx="3878717" cy="448887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16A23C1F-696C-368E-D4D3-7F36A234B42C}"/>
              </a:ext>
            </a:extLst>
          </p:cNvPr>
          <p:cNvSpPr txBox="1"/>
          <p:nvPr/>
        </p:nvSpPr>
        <p:spPr>
          <a:xfrm>
            <a:off x="7878619" y="1858248"/>
            <a:ext cx="3546763" cy="1754326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de-DE" sz="1800" dirty="0">
                <a:latin typeface="+mj-lt"/>
              </a:rPr>
              <a:t>In den letzten Jahren sind </a:t>
            </a:r>
            <a:r>
              <a:rPr lang="de-DE" sz="1800" b="1" dirty="0">
                <a:solidFill>
                  <a:schemeClr val="accent6"/>
                </a:solidFill>
                <a:latin typeface="+mj-lt"/>
              </a:rPr>
              <a:t>tausende neue Gebäude </a:t>
            </a:r>
            <a:r>
              <a:rPr lang="de-DE" sz="1800" dirty="0">
                <a:latin typeface="+mj-lt"/>
              </a:rPr>
              <a:t>in vorläufig gesicherten bzw. amtlich festgesetzten Überschwemmungsgebieten errichtet worden.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E6E39A3B-7120-0F8B-B01F-B4F2B1E4B4A2}"/>
              </a:ext>
            </a:extLst>
          </p:cNvPr>
          <p:cNvSpPr txBox="1"/>
          <p:nvPr/>
        </p:nvSpPr>
        <p:spPr>
          <a:xfrm>
            <a:off x="7878618" y="3704293"/>
            <a:ext cx="3546763" cy="1200329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de-DE" sz="1800" b="1" dirty="0">
                <a:solidFill>
                  <a:schemeClr val="accent6"/>
                </a:solidFill>
                <a:latin typeface="+mj-lt"/>
              </a:rPr>
              <a:t>323.000 Gebäude </a:t>
            </a:r>
            <a:r>
              <a:rPr lang="de-DE" sz="1800" dirty="0">
                <a:latin typeface="+mj-lt"/>
              </a:rPr>
              <a:t>stehen schon heute in amtlichen Überschwemmungsflächen (§§74, 76 WHG).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6BE59575-3A99-FB9F-AF6E-B47416B201AD}"/>
              </a:ext>
            </a:extLst>
          </p:cNvPr>
          <p:cNvSpPr txBox="1"/>
          <p:nvPr/>
        </p:nvSpPr>
        <p:spPr>
          <a:xfrm>
            <a:off x="7878617" y="5015242"/>
            <a:ext cx="3546764" cy="923330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de-DE" sz="1800" b="1" dirty="0">
                <a:solidFill>
                  <a:schemeClr val="accent6"/>
                </a:solidFill>
                <a:latin typeface="+mj-lt"/>
              </a:rPr>
              <a:t>Die Versicherungswirtschaft kann diese Entwicklung nicht</a:t>
            </a:r>
            <a:br>
              <a:rPr lang="de-DE" sz="1800" b="1" dirty="0">
                <a:solidFill>
                  <a:schemeClr val="accent6"/>
                </a:solidFill>
                <a:latin typeface="+mj-lt"/>
              </a:rPr>
            </a:br>
            <a:r>
              <a:rPr lang="de-DE" b="1" dirty="0">
                <a:solidFill>
                  <a:schemeClr val="accent6"/>
                </a:solidFill>
                <a:latin typeface="+mj-lt"/>
              </a:rPr>
              <a:t>dauerhaft</a:t>
            </a:r>
            <a:r>
              <a:rPr lang="de-DE" sz="1800" b="1" dirty="0">
                <a:solidFill>
                  <a:schemeClr val="accent6"/>
                </a:solidFill>
                <a:latin typeface="+mj-lt"/>
              </a:rPr>
              <a:t> mittragen.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41649C8F-B93A-F1FA-D4E4-E7C79D192610}"/>
              </a:ext>
            </a:extLst>
          </p:cNvPr>
          <p:cNvSpPr txBox="1"/>
          <p:nvPr/>
        </p:nvSpPr>
        <p:spPr>
          <a:xfrm>
            <a:off x="822117" y="5792281"/>
            <a:ext cx="1066400" cy="292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lang="de-DE" sz="800" dirty="0">
                <a:latin typeface="Calibri" panose="020F0502020204030204" pitchFamily="34" charset="0"/>
                <a:cs typeface="Calibri" panose="020F0502020204030204" pitchFamily="34" charset="0"/>
              </a:rPr>
              <a:t>Quelle: GDV</a:t>
            </a:r>
          </a:p>
        </p:txBody>
      </p:sp>
    </p:spTree>
    <p:extLst>
      <p:ext uri="{BB962C8B-B14F-4D97-AF65-F5344CB8AC3E}">
        <p14:creationId xmlns:p14="http://schemas.microsoft.com/office/powerpoint/2010/main" val="1897844618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12FA1A56-35CC-F523-A38A-5246C0A4792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/>
              <a:t>Fortschritte bei der Verbesserung der Risikolage lassen auf sich warten</a:t>
            </a:r>
          </a:p>
          <a:p>
            <a:endParaRPr lang="de-DE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13D40737-B34D-4D29-5FD3-C271A515AA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srgbClr val="FF7145"/>
                </a:solidFill>
              </a:rPr>
              <a:t>Trotz der schrecklichen Erfahrungen ist keine Trendumkehr erkennbar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1F3AF785-8AD9-C6A3-4B63-90F8BC44CF13}"/>
              </a:ext>
            </a:extLst>
          </p:cNvPr>
          <p:cNvPicPr>
            <a:picLocks noChangeAspect="1"/>
          </p:cNvPicPr>
          <p:nvPr/>
        </p:nvPicPr>
        <p:blipFill>
          <a:blip r:embed="rId2">
            <a:grayscl/>
          </a:blip>
          <a:stretch>
            <a:fillRect/>
          </a:stretch>
        </p:blipFill>
        <p:spPr>
          <a:xfrm>
            <a:off x="1064007" y="2015872"/>
            <a:ext cx="4943475" cy="2619375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CC364B3A-273A-9D1F-E87E-88B408FC25FA}"/>
              </a:ext>
            </a:extLst>
          </p:cNvPr>
          <p:cNvSpPr txBox="1"/>
          <p:nvPr/>
        </p:nvSpPr>
        <p:spPr>
          <a:xfrm>
            <a:off x="1014070" y="4975733"/>
            <a:ext cx="5205950" cy="292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lang="de-DE" sz="800" dirty="0">
                <a:latin typeface="Calibri" panose="020F0502020204030204" pitchFamily="34" charset="0"/>
                <a:cs typeface="Calibri" panose="020F0502020204030204" pitchFamily="34" charset="0"/>
              </a:rPr>
              <a:t>Quelle: https://www.sueddeutsche.de/projekte/artikel/wissen/ahrtal-flut-wiederaufbau-e093937/?reduced=true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ED261D0-4BFE-DDA8-324D-05EBED8243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9136" y="2015872"/>
            <a:ext cx="5183202" cy="582727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894E0B86-303C-98A5-77E1-72F5F67E6D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9136" y="2507159"/>
            <a:ext cx="2452717" cy="319544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0607931D-83AA-3AED-58B9-DDC02C25FF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57424" y="2790603"/>
            <a:ext cx="5272098" cy="908469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965AA4F2-5B71-B934-7570-5BE0B845B8C5}"/>
              </a:ext>
            </a:extLst>
          </p:cNvPr>
          <p:cNvSpPr txBox="1"/>
          <p:nvPr/>
        </p:nvSpPr>
        <p:spPr>
          <a:xfrm>
            <a:off x="6327762" y="3588748"/>
            <a:ext cx="5205950" cy="292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lang="de-DE" sz="800">
                <a:latin typeface="Calibri" panose="020F0502020204030204" pitchFamily="34" charset="0"/>
                <a:cs typeface="Calibri" panose="020F0502020204030204" pitchFamily="34" charset="0"/>
              </a:rPr>
              <a:t>Quelle: https://www.deutschlandfunkkultur.de/ahrtal-hochwasser-wiederaufbau-kritik-wissenschaft-100.html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D1ACCBD6-E845-6B9D-F5E2-0B451E0A2E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31478" y="4131670"/>
            <a:ext cx="4160630" cy="1479616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0ABFF20B-361D-00E8-F874-1E9BE456B4E7}"/>
              </a:ext>
            </a:extLst>
          </p:cNvPr>
          <p:cNvSpPr txBox="1"/>
          <p:nvPr/>
        </p:nvSpPr>
        <p:spPr>
          <a:xfrm>
            <a:off x="6357424" y="5322633"/>
            <a:ext cx="5205950" cy="292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lang="de-DE" sz="800">
                <a:latin typeface="Calibri" panose="020F0502020204030204" pitchFamily="34" charset="0"/>
                <a:cs typeface="Calibri" panose="020F0502020204030204" pitchFamily="34" charset="0"/>
              </a:rPr>
              <a:t>Quelle: https://www.tagesschau.de/inland/gesellschaft/flutkatastrophe-ahrtal-102.html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E195E1B-EF49-B978-F1B9-D66CB538E19B}"/>
              </a:ext>
            </a:extLst>
          </p:cNvPr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r>
              <a:rPr lang="de-DE"/>
              <a:t>06.11.2025</a:t>
            </a:r>
          </a:p>
        </p:txBody>
      </p:sp>
      <p:sp>
        <p:nvSpPr>
          <p:cNvPr id="13" name="Fußzeilenplatzhalter 12">
            <a:extLst>
              <a:ext uri="{FF2B5EF4-FFF2-40B4-BE49-F238E27FC236}">
                <a16:creationId xmlns:a16="http://schemas.microsoft.com/office/drawing/2014/main" id="{FD781F28-53FD-2B6E-2515-B2869006B408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de-DE"/>
              <a:t>Anja Käfer-Rohrbach, GDV</a:t>
            </a:r>
          </a:p>
        </p:txBody>
      </p:sp>
    </p:spTree>
    <p:extLst>
      <p:ext uri="{BB962C8B-B14F-4D97-AF65-F5344CB8AC3E}">
        <p14:creationId xmlns:p14="http://schemas.microsoft.com/office/powerpoint/2010/main" val="1407003283"/>
      </p:ext>
    </p:extLst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A068A5CF-3207-49E7-A577-A7C041E951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06.11.2025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D1D2FAE3-48F9-4DB6-A1D8-75755DF6B53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/>
              <a:t>Anja Käfer-Rohrbach, GDV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3176CB98-F4EA-44F2-9DDD-DECC3394ABB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/>
              <a:t>…„Jahrhunderthochwasser! Das kommt doch erst in 99 Jahren wieder…“</a:t>
            </a:r>
          </a:p>
          <a:p>
            <a:endParaRPr lang="de-DE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EF2667AF-4D32-40F5-A1C8-C6AD145CFF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srgbClr val="FF7145"/>
                </a:solidFill>
              </a:rPr>
              <a:t>Stattdessen: Hochwasserdemenz…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EA43A1BA-2A71-B549-1A7A-42D18B1E9EF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114249"/>
            <a:ext cx="12195175" cy="2948284"/>
          </a:xfrm>
          <a:prstGeom prst="rect">
            <a:avLst/>
          </a:prstGeom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0841ABBF-9CAC-8DC2-0D06-6CBEC141A623}"/>
              </a:ext>
            </a:extLst>
          </p:cNvPr>
          <p:cNvSpPr txBox="1"/>
          <p:nvPr/>
        </p:nvSpPr>
        <p:spPr>
          <a:xfrm>
            <a:off x="3473042" y="4739368"/>
            <a:ext cx="499145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de-DE" sz="1600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Bad Neuenahr-Ahrweiler am 19. Mai 2023</a:t>
            </a:r>
          </a:p>
        </p:txBody>
      </p:sp>
    </p:spTree>
    <p:extLst>
      <p:ext uri="{BB962C8B-B14F-4D97-AF65-F5344CB8AC3E}">
        <p14:creationId xmlns:p14="http://schemas.microsoft.com/office/powerpoint/2010/main" val="4174966446"/>
      </p:ext>
    </p:extLst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: abgerundete Ecken 8">
            <a:extLst>
              <a:ext uri="{FF2B5EF4-FFF2-40B4-BE49-F238E27FC236}">
                <a16:creationId xmlns:a16="http://schemas.microsoft.com/office/drawing/2014/main" id="{D69B35C2-0D50-8C22-D12B-B69DDA18AB83}"/>
              </a:ext>
            </a:extLst>
          </p:cNvPr>
          <p:cNvSpPr/>
          <p:nvPr/>
        </p:nvSpPr>
        <p:spPr>
          <a:xfrm>
            <a:off x="829834" y="517240"/>
            <a:ext cx="10761803" cy="1487054"/>
          </a:xfrm>
          <a:prstGeom prst="roundRect">
            <a:avLst/>
          </a:prstGeom>
          <a:solidFill>
            <a:schemeClr val="bg2">
              <a:lumMod val="75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E867667-FAE1-FC46-C424-13A0307521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197" y="624101"/>
            <a:ext cx="10603977" cy="1168155"/>
          </a:xfrm>
        </p:spPr>
        <p:txBody>
          <a:bodyPr/>
          <a:lstStyle/>
          <a:p>
            <a:r>
              <a:rPr lang="de-DE" sz="2400" dirty="0"/>
              <a:t>Würden alle bestehenden Klimaschutzpläne auch umgesetzt, steuert der Planet bis 2050 auf eine Erhöhung der globalen Mitteltemperatur um </a:t>
            </a:r>
            <a:r>
              <a:rPr lang="de-DE" sz="2400" dirty="0">
                <a:solidFill>
                  <a:schemeClr val="accent5"/>
                </a:solidFill>
              </a:rPr>
              <a:t>2,6° C bis 3,1° C </a:t>
            </a:r>
            <a:r>
              <a:rPr lang="de-DE" sz="2400" dirty="0"/>
              <a:t>gegenüber dem vorindustriellen Zeitalter (Mitte des 19. Jahrhunderts) zu.</a:t>
            </a:r>
            <a:br>
              <a:rPr lang="de-DE" sz="2400" dirty="0"/>
            </a:br>
            <a:br>
              <a:rPr lang="de-DE" sz="2400" dirty="0"/>
            </a:br>
            <a:br>
              <a:rPr lang="de-DE" sz="2400" dirty="0"/>
            </a:br>
            <a:br>
              <a:rPr lang="de-DE" sz="2400" dirty="0"/>
            </a:br>
            <a:endParaRPr lang="de-DE" sz="2400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0BB18B79-3376-04E0-22D5-6383DB7E55CC}"/>
              </a:ext>
            </a:extLst>
          </p:cNvPr>
          <p:cNvSpPr txBox="1"/>
          <p:nvPr/>
        </p:nvSpPr>
        <p:spPr>
          <a:xfrm>
            <a:off x="922197" y="5592621"/>
            <a:ext cx="94118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00" dirty="0"/>
              <a:t>(1) UN Climate Change Executive </a:t>
            </a:r>
            <a:r>
              <a:rPr lang="de-DE" sz="900" dirty="0" err="1"/>
              <a:t>Secretary</a:t>
            </a:r>
            <a:r>
              <a:rPr lang="de-DE" sz="900" dirty="0"/>
              <a:t> Simon </a:t>
            </a:r>
            <a:r>
              <a:rPr lang="de-DE" sz="900" dirty="0" err="1"/>
              <a:t>Stiell</a:t>
            </a:r>
            <a:r>
              <a:rPr lang="de-DE" sz="900" dirty="0"/>
              <a:t>, </a:t>
            </a:r>
            <a:r>
              <a:rPr lang="de-DE" sz="900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https://unfccc.int/cop29/about-cop29</a:t>
            </a:r>
            <a:endParaRPr lang="de-DE" sz="900" dirty="0"/>
          </a:p>
          <a:p>
            <a:r>
              <a:rPr lang="de-DE" sz="900" dirty="0"/>
              <a:t>(2) MP Hendrik Wüst, </a:t>
            </a:r>
            <a:r>
              <a:rPr lang="de-DE" sz="9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https://www.versicherungsmagazin.de/rubriken/branche/wuest-draengt-auf-pflichtversicherung-3435900.html</a:t>
            </a:r>
            <a:r>
              <a:rPr lang="de-DE" sz="900" dirty="0"/>
              <a:t> </a:t>
            </a:r>
          </a:p>
          <a:p>
            <a:r>
              <a:rPr lang="de-DE" sz="900" dirty="0"/>
              <a:t>(3) EU Klimadienst Copernicus, </a:t>
            </a:r>
            <a:r>
              <a:rPr lang="de-DE" sz="900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https://climate.copernicus.eu/copernicus-temperatures-europe-increase-more-twice-global-average-europe-presents-live-picture</a:t>
            </a:r>
            <a:r>
              <a:rPr lang="de-DE" sz="900" dirty="0"/>
              <a:t> </a:t>
            </a:r>
          </a:p>
          <a:p>
            <a:r>
              <a:rPr lang="en-US" sz="900" dirty="0"/>
              <a:t>(4) Henri de Castries, former CEO and Chairman of AXA,</a:t>
            </a:r>
            <a:r>
              <a:rPr lang="de-DE" sz="900" dirty="0"/>
              <a:t> </a:t>
            </a:r>
            <a:r>
              <a:rPr lang="de-DE" sz="900" dirty="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https://www.forbes.com/sites/dinamedland/2015/05/26/a-2c-world-might-be-insurable-a-4c-world-certainly-would-not-be/</a:t>
            </a:r>
            <a:endParaRPr lang="de-DE" sz="900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CE1E1F8-3FF7-EC14-F357-74EA44F07FC4}"/>
              </a:ext>
            </a:extLst>
          </p:cNvPr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r>
              <a:rPr lang="de-DE"/>
              <a:t>06.11.2025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9CC478E-DDCF-ECA3-E9A2-B3926695A4CA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r>
              <a:rPr lang="de-DE"/>
              <a:t>Anja Käfer-Rohrbach, GDV</a:t>
            </a:r>
            <a:endParaRPr lang="de-DE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EE66A287-13E1-6F46-7C0B-9DFA8C615E1D}"/>
              </a:ext>
            </a:extLst>
          </p:cNvPr>
          <p:cNvSpPr txBox="1"/>
          <p:nvPr/>
        </p:nvSpPr>
        <p:spPr>
          <a:xfrm>
            <a:off x="2336801" y="4196169"/>
            <a:ext cx="941185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i="1" dirty="0"/>
              <a:t>Versicherungswirtschaft</a:t>
            </a:r>
            <a:r>
              <a:rPr lang="en-US" sz="2400" i="1" dirty="0"/>
              <a:t>: “A world at </a:t>
            </a:r>
            <a:r>
              <a:rPr lang="en-US" sz="2400" i="1" dirty="0">
                <a:solidFill>
                  <a:schemeClr val="accent5"/>
                </a:solidFill>
              </a:rPr>
              <a:t>+2°C might still be insurable</a:t>
            </a:r>
            <a:r>
              <a:rPr lang="en-US" sz="2400" i="1" dirty="0"/>
              <a:t>,</a:t>
            </a:r>
            <a:br>
              <a:rPr lang="en-US" sz="2400" i="1" dirty="0"/>
            </a:br>
            <a:r>
              <a:rPr lang="en-US" sz="2400" i="1" dirty="0"/>
              <a:t>but a world at </a:t>
            </a:r>
            <a:r>
              <a:rPr lang="en-US" sz="2400" b="1" i="1" dirty="0">
                <a:solidFill>
                  <a:srgbClr val="C00000"/>
                </a:solidFill>
              </a:rPr>
              <a:t>4°C would certainly no longer be insurable</a:t>
            </a:r>
            <a:r>
              <a:rPr lang="en-US" sz="2400" i="1" dirty="0"/>
              <a:t>.“</a:t>
            </a:r>
            <a:endParaRPr lang="de-DE" sz="2400" dirty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B918DCD4-216F-8E0A-89B0-2BD3132577A5}"/>
              </a:ext>
            </a:extLst>
          </p:cNvPr>
          <p:cNvSpPr txBox="1"/>
          <p:nvPr/>
        </p:nvSpPr>
        <p:spPr>
          <a:xfrm>
            <a:off x="829834" y="2255226"/>
            <a:ext cx="659620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400" b="1" i="1" dirty="0"/>
              <a:t>Politik</a:t>
            </a:r>
            <a:r>
              <a:rPr lang="de-DE" sz="2400" i="1" dirty="0"/>
              <a:t>: “Wir brauchen eine Pflichtversicherung gegen Elementarschäden”</a:t>
            </a:r>
            <a:endParaRPr lang="de-DE" sz="2400" dirty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F240FE46-F024-39E5-2811-1CCB2F9ADC0A}"/>
              </a:ext>
            </a:extLst>
          </p:cNvPr>
          <p:cNvSpPr txBox="1"/>
          <p:nvPr/>
        </p:nvSpPr>
        <p:spPr>
          <a:xfrm>
            <a:off x="1547369" y="3238866"/>
            <a:ext cx="941185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400" b="1" i="1" dirty="0"/>
              <a:t>Wissenschaft</a:t>
            </a:r>
            <a:r>
              <a:rPr lang="de-DE" sz="2400" i="1" dirty="0"/>
              <a:t>: </a:t>
            </a:r>
            <a:r>
              <a:rPr lang="en-US" sz="2400" i="1" dirty="0">
                <a:solidFill>
                  <a:srgbClr val="C00000"/>
                </a:solidFill>
              </a:rPr>
              <a:t>Temperatures in Europe increase more than twice global average</a:t>
            </a:r>
            <a:r>
              <a:rPr lang="en-US" sz="2400" i="1" dirty="0"/>
              <a:t>; Europe presents a live picture of a warming world”</a:t>
            </a:r>
            <a:endParaRPr lang="de-DE" sz="2400" dirty="0"/>
          </a:p>
        </p:txBody>
      </p:sp>
    </p:spTree>
    <p:extLst>
      <p:ext uri="{BB962C8B-B14F-4D97-AF65-F5344CB8AC3E}">
        <p14:creationId xmlns:p14="http://schemas.microsoft.com/office/powerpoint/2010/main" val="1441517708"/>
      </p:ext>
    </p:extLst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DB2BA3B-128A-4E7D-824B-1465DA4BF1BE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de-DE"/>
              <a:t>Anja Käfer-Rohrbach, GDV</a:t>
            </a:r>
            <a:endParaRPr lang="de-DE" dirty="0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E5134CCD-288F-449B-9C2F-40C3C531E8A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/>
              <a:t>Klimawandel, Extremereignisse und adverse staatliche Regulierung führen zum Kollaps des Marktes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2BF001E-C407-D57B-168A-AA8924493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srgbClr val="FF7145"/>
                </a:solidFill>
              </a:rPr>
              <a:t>Schon jetzt: Rückzug der Versicherer, explodierende Prämien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C909B8BF-D54E-4F7C-B048-775DECD107CF}"/>
              </a:ext>
            </a:extLst>
          </p:cNvPr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r>
              <a:rPr lang="de-DE"/>
              <a:t>06.11.2025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D3D68559-7F15-5FC2-3E70-9246835D99C2}"/>
              </a:ext>
            </a:extLst>
          </p:cNvPr>
          <p:cNvSpPr txBox="1"/>
          <p:nvPr/>
        </p:nvSpPr>
        <p:spPr>
          <a:xfrm>
            <a:off x="829651" y="5938131"/>
            <a:ext cx="36046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>
                <a:latin typeface="Calibri" panose="020F0502020204030204" pitchFamily="34" charset="0"/>
                <a:cs typeface="Calibri" panose="020F0502020204030204" pitchFamily="34" charset="0"/>
              </a:rPr>
              <a:t>Quelle: https://www.pbs.org/newshour/show/extreme-weather-causes-major-insurance-providers-to-pull-coverage-in-california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4C12FCAA-A901-2136-706B-C2721315D9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7703" y="2780036"/>
            <a:ext cx="3736235" cy="3158095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10CF04D8-D350-45CF-CFE8-5D274A9281E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7703" y="1848876"/>
            <a:ext cx="5512377" cy="877800"/>
          </a:xfrm>
          <a:prstGeom prst="rect">
            <a:avLst/>
          </a:prstGeom>
        </p:spPr>
      </p:pic>
      <p:sp>
        <p:nvSpPr>
          <p:cNvPr id="16" name="Textfeld 15">
            <a:extLst>
              <a:ext uri="{FF2B5EF4-FFF2-40B4-BE49-F238E27FC236}">
                <a16:creationId xmlns:a16="http://schemas.microsoft.com/office/drawing/2014/main" id="{8E9D219B-3EA5-78B9-2E25-B03D8D4B8F91}"/>
              </a:ext>
            </a:extLst>
          </p:cNvPr>
          <p:cNvSpPr txBox="1"/>
          <p:nvPr/>
        </p:nvSpPr>
        <p:spPr>
          <a:xfrm>
            <a:off x="6650347" y="2108324"/>
            <a:ext cx="4398120" cy="292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>
              <a:lnSpc>
                <a:spcPts val="1800"/>
              </a:lnSpc>
              <a:defRPr sz="8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e-DE" dirty="0"/>
              <a:t>Quelle: https://www.newsweek.com/california-insurance-crisis-killing-home-sales-1976525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928A06BA-0212-D84C-506D-1E43A63A23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0221" y="2701896"/>
            <a:ext cx="4737101" cy="1043630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29DED982-1187-3F2D-4EF8-852A3975F5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42364" y="3658383"/>
            <a:ext cx="4837322" cy="667217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5DF5BF4B-2DE7-2CF2-1925-DF7F95844D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42364" y="4347091"/>
            <a:ext cx="5181087" cy="1151353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9DF92998-FA38-E07D-5653-6A22E5121D1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60055" y="5470803"/>
            <a:ext cx="5119688" cy="425958"/>
          </a:xfrm>
          <a:prstGeom prst="rect">
            <a:avLst/>
          </a:prstGeom>
        </p:spPr>
      </p:pic>
      <p:sp>
        <p:nvSpPr>
          <p:cNvPr id="24" name="Textfeld 23">
            <a:extLst>
              <a:ext uri="{FF2B5EF4-FFF2-40B4-BE49-F238E27FC236}">
                <a16:creationId xmlns:a16="http://schemas.microsoft.com/office/drawing/2014/main" id="{675C28F0-1403-A4D9-6EED-3208B7AFC4F3}"/>
              </a:ext>
            </a:extLst>
          </p:cNvPr>
          <p:cNvSpPr txBox="1"/>
          <p:nvPr/>
        </p:nvSpPr>
        <p:spPr>
          <a:xfrm>
            <a:off x="5011464" y="5983560"/>
            <a:ext cx="633389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>
                <a:latin typeface="Calibri" panose="020F0502020204030204" pitchFamily="34" charset="0"/>
                <a:cs typeface="Calibri" panose="020F0502020204030204" pitchFamily="34" charset="0"/>
              </a:rPr>
              <a:t>Quelle: https://www.theguardian.com/australia-news/article/2024/aug/26/report-warns-australian-households-struggling-to-insure-their-homes</a:t>
            </a:r>
          </a:p>
        </p:txBody>
      </p:sp>
      <p:sp>
        <p:nvSpPr>
          <p:cNvPr id="25" name="Rechteck 24">
            <a:extLst>
              <a:ext uri="{FF2B5EF4-FFF2-40B4-BE49-F238E27FC236}">
                <a16:creationId xmlns:a16="http://schemas.microsoft.com/office/drawing/2014/main" id="{E2484515-B074-7219-A0B3-FF17A2928E37}"/>
              </a:ext>
            </a:extLst>
          </p:cNvPr>
          <p:cNvSpPr/>
          <p:nvPr/>
        </p:nvSpPr>
        <p:spPr>
          <a:xfrm>
            <a:off x="5106463" y="2692463"/>
            <a:ext cx="5512377" cy="3245667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72380605"/>
      </p:ext>
    </p:extLst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A068A5CF-3207-49E7-A577-A7C041E951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06.11.2025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D1D2FAE3-48F9-4DB6-A1D8-75755DF6B53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nb-NO"/>
              <a:t>Anja Käfer-Rohrbach, GDV</a:t>
            </a:r>
            <a:endParaRPr lang="de-DE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3176CB98-F4EA-44F2-9DDD-DECC3394ABB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/>
              <a:t>… hunderttausende </a:t>
            </a:r>
            <a:r>
              <a:rPr lang="de-DE" dirty="0"/>
              <a:t>„</a:t>
            </a:r>
            <a:r>
              <a:rPr lang="de-DE" dirty="0" err="1"/>
              <a:t>Allerweltsschäden</a:t>
            </a:r>
            <a:r>
              <a:rPr lang="de-DE" dirty="0"/>
              <a:t>“ durch Extremwetterereignisse schon</a:t>
            </a: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EF2667AF-4D32-40F5-A1C8-C6AD145CFF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schemeClr val="accent5"/>
                </a:solidFill>
              </a:rPr>
              <a:t>Ein „Ahrtal“ lässt sich vielleicht nicht verhindern…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E6E83CEE-A03E-E569-433F-594B09E583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1631" y="1768387"/>
            <a:ext cx="7115175" cy="4562475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8162E12A-4615-85C8-DE34-498B0416B8B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11769" y="4492983"/>
            <a:ext cx="1356457" cy="880385"/>
          </a:xfrm>
          <a:prstGeom prst="rect">
            <a:avLst/>
          </a:prstGeom>
        </p:spPr>
      </p:pic>
      <p:cxnSp>
        <p:nvCxnSpPr>
          <p:cNvPr id="8" name="Gerader Verbinder 7">
            <a:extLst>
              <a:ext uri="{FF2B5EF4-FFF2-40B4-BE49-F238E27FC236}">
                <a16:creationId xmlns:a16="http://schemas.microsoft.com/office/drawing/2014/main" id="{CA0122B4-EA32-0B79-A21C-77C7870FAD35}"/>
              </a:ext>
            </a:extLst>
          </p:cNvPr>
          <p:cNvCxnSpPr>
            <a:cxnSpLocks/>
          </p:cNvCxnSpPr>
          <p:nvPr/>
        </p:nvCxnSpPr>
        <p:spPr>
          <a:xfrm>
            <a:off x="6521500" y="1824707"/>
            <a:ext cx="0" cy="421374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9" name="Picture 3">
            <a:extLst>
              <a:ext uri="{FF2B5EF4-FFF2-40B4-BE49-F238E27FC236}">
                <a16:creationId xmlns:a16="http://schemas.microsoft.com/office/drawing/2014/main" id="{B95A9A33-0195-8573-0FC4-FC8965599B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64115" y="4492983"/>
            <a:ext cx="1381337" cy="8803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2E72297C-7A2A-B5D0-73F2-8BF4A980E12F}"/>
              </a:ext>
            </a:extLst>
          </p:cNvPr>
          <p:cNvSpPr txBox="1"/>
          <p:nvPr/>
        </p:nvSpPr>
        <p:spPr>
          <a:xfrm>
            <a:off x="5966975" y="5959767"/>
            <a:ext cx="3264486" cy="3063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de-DE" sz="1400" dirty="0"/>
              <a:t>Intensität / Ausmaß des Schadens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890FB94C-AFA7-D948-8F33-747F199110DA}"/>
              </a:ext>
            </a:extLst>
          </p:cNvPr>
          <p:cNvSpPr txBox="1"/>
          <p:nvPr/>
        </p:nvSpPr>
        <p:spPr>
          <a:xfrm rot="16200000">
            <a:off x="2610153" y="3662780"/>
            <a:ext cx="3264486" cy="3063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de-DE" sz="1400" dirty="0"/>
              <a:t>Anzahl der Schäden</a:t>
            </a:r>
          </a:p>
        </p:txBody>
      </p:sp>
      <p:cxnSp>
        <p:nvCxnSpPr>
          <p:cNvPr id="13" name="Gerader Verbinder 12">
            <a:extLst>
              <a:ext uri="{FF2B5EF4-FFF2-40B4-BE49-F238E27FC236}">
                <a16:creationId xmlns:a16="http://schemas.microsoft.com/office/drawing/2014/main" id="{192BC078-2AF4-A6D7-4E8A-4D449F18012F}"/>
              </a:ext>
            </a:extLst>
          </p:cNvPr>
          <p:cNvCxnSpPr/>
          <p:nvPr/>
        </p:nvCxnSpPr>
        <p:spPr>
          <a:xfrm flipH="1">
            <a:off x="4864115" y="1997953"/>
            <a:ext cx="253552" cy="185735"/>
          </a:xfrm>
          <a:prstGeom prst="line">
            <a:avLst/>
          </a:prstGeom>
          <a:ln w="28575">
            <a:solidFill>
              <a:schemeClr val="bg2">
                <a:lumMod val="2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r Verbinder 13">
            <a:extLst>
              <a:ext uri="{FF2B5EF4-FFF2-40B4-BE49-F238E27FC236}">
                <a16:creationId xmlns:a16="http://schemas.microsoft.com/office/drawing/2014/main" id="{5F931A78-C4F4-5B63-38AD-772927C9CE07}"/>
              </a:ext>
            </a:extLst>
          </p:cNvPr>
          <p:cNvCxnSpPr>
            <a:cxnSpLocks/>
          </p:cNvCxnSpPr>
          <p:nvPr/>
        </p:nvCxnSpPr>
        <p:spPr>
          <a:xfrm flipH="1">
            <a:off x="4808708" y="2183688"/>
            <a:ext cx="425339" cy="272093"/>
          </a:xfrm>
          <a:prstGeom prst="line">
            <a:avLst/>
          </a:prstGeom>
          <a:ln w="28575">
            <a:solidFill>
              <a:schemeClr val="bg2">
                <a:lumMod val="2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r Verbinder 14">
            <a:extLst>
              <a:ext uri="{FF2B5EF4-FFF2-40B4-BE49-F238E27FC236}">
                <a16:creationId xmlns:a16="http://schemas.microsoft.com/office/drawing/2014/main" id="{08EAA1EC-D704-DA26-5635-41749AD4FB4F}"/>
              </a:ext>
            </a:extLst>
          </p:cNvPr>
          <p:cNvCxnSpPr/>
          <p:nvPr/>
        </p:nvCxnSpPr>
        <p:spPr>
          <a:xfrm flipH="1">
            <a:off x="4793471" y="2413254"/>
            <a:ext cx="548640" cy="340906"/>
          </a:xfrm>
          <a:prstGeom prst="line">
            <a:avLst/>
          </a:prstGeom>
          <a:ln w="28575">
            <a:solidFill>
              <a:schemeClr val="bg2">
                <a:lumMod val="2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r Verbinder 15">
            <a:extLst>
              <a:ext uri="{FF2B5EF4-FFF2-40B4-BE49-F238E27FC236}">
                <a16:creationId xmlns:a16="http://schemas.microsoft.com/office/drawing/2014/main" id="{F22E4EE4-821C-EF70-6A58-DFE83F7E1749}"/>
              </a:ext>
            </a:extLst>
          </p:cNvPr>
          <p:cNvCxnSpPr/>
          <p:nvPr/>
        </p:nvCxnSpPr>
        <p:spPr>
          <a:xfrm flipH="1">
            <a:off x="4750793" y="2672398"/>
            <a:ext cx="706582" cy="448887"/>
          </a:xfrm>
          <a:prstGeom prst="line">
            <a:avLst/>
          </a:prstGeom>
          <a:ln w="28575">
            <a:solidFill>
              <a:schemeClr val="bg2">
                <a:lumMod val="2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r Verbinder 16">
            <a:extLst>
              <a:ext uri="{FF2B5EF4-FFF2-40B4-BE49-F238E27FC236}">
                <a16:creationId xmlns:a16="http://schemas.microsoft.com/office/drawing/2014/main" id="{7DFFF9D0-9F6B-ACEF-960E-C85A3FA792B5}"/>
              </a:ext>
            </a:extLst>
          </p:cNvPr>
          <p:cNvCxnSpPr/>
          <p:nvPr/>
        </p:nvCxnSpPr>
        <p:spPr>
          <a:xfrm flipH="1">
            <a:off x="4741366" y="2938627"/>
            <a:ext cx="823148" cy="525358"/>
          </a:xfrm>
          <a:prstGeom prst="line">
            <a:avLst/>
          </a:prstGeom>
          <a:ln w="28575">
            <a:solidFill>
              <a:schemeClr val="bg2">
                <a:lumMod val="2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hteck 17">
            <a:extLst>
              <a:ext uri="{FF2B5EF4-FFF2-40B4-BE49-F238E27FC236}">
                <a16:creationId xmlns:a16="http://schemas.microsoft.com/office/drawing/2014/main" id="{15A9778C-F17D-E35E-EE4A-85CB233D0F73}"/>
              </a:ext>
            </a:extLst>
          </p:cNvPr>
          <p:cNvSpPr/>
          <p:nvPr/>
        </p:nvSpPr>
        <p:spPr>
          <a:xfrm>
            <a:off x="917703" y="2331047"/>
            <a:ext cx="3134417" cy="314137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DAE92991-75CD-CBFC-2AC1-E7E701F03F8D}"/>
              </a:ext>
            </a:extLst>
          </p:cNvPr>
          <p:cNvSpPr txBox="1"/>
          <p:nvPr/>
        </p:nvSpPr>
        <p:spPr>
          <a:xfrm>
            <a:off x="1038368" y="4125048"/>
            <a:ext cx="2847497" cy="1138773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de-DE" sz="1700" dirty="0">
                <a:solidFill>
                  <a:schemeClr val="bg1"/>
                </a:solidFill>
                <a:latin typeface="+mj-lt"/>
              </a:rPr>
              <a:t>Diese Schäden lasen sich durch Prävention </a:t>
            </a:r>
            <a:r>
              <a:rPr lang="de-DE" sz="1700" b="1" dirty="0">
                <a:solidFill>
                  <a:schemeClr val="bg1"/>
                </a:solidFill>
                <a:latin typeface="+mj-lt"/>
              </a:rPr>
              <a:t>mindern</a:t>
            </a:r>
            <a:r>
              <a:rPr lang="de-DE" sz="1700" dirty="0">
                <a:solidFill>
                  <a:schemeClr val="bg1"/>
                </a:solidFill>
                <a:latin typeface="+mj-lt"/>
              </a:rPr>
              <a:t> oder sogar ganz </a:t>
            </a:r>
            <a:r>
              <a:rPr lang="de-DE" sz="1700" b="1" dirty="0">
                <a:solidFill>
                  <a:schemeClr val="bg1"/>
                </a:solidFill>
                <a:latin typeface="+mj-lt"/>
              </a:rPr>
              <a:t>vermeiden</a:t>
            </a:r>
          </a:p>
        </p:txBody>
      </p:sp>
      <p:sp>
        <p:nvSpPr>
          <p:cNvPr id="24" name="Pfeil: nach rechts 23">
            <a:extLst>
              <a:ext uri="{FF2B5EF4-FFF2-40B4-BE49-F238E27FC236}">
                <a16:creationId xmlns:a16="http://schemas.microsoft.com/office/drawing/2014/main" id="{25565837-63AD-9444-E569-492157B9B894}"/>
              </a:ext>
            </a:extLst>
          </p:cNvPr>
          <p:cNvSpPr/>
          <p:nvPr/>
        </p:nvSpPr>
        <p:spPr>
          <a:xfrm>
            <a:off x="3856308" y="2214000"/>
            <a:ext cx="1123241" cy="474788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03BDBED2-C06D-9A37-3288-1CF87A17BFAE}"/>
              </a:ext>
            </a:extLst>
          </p:cNvPr>
          <p:cNvSpPr txBox="1"/>
          <p:nvPr/>
        </p:nvSpPr>
        <p:spPr>
          <a:xfrm>
            <a:off x="1038369" y="2554457"/>
            <a:ext cx="2847497" cy="1400383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de-DE" sz="1700" dirty="0">
                <a:latin typeface="+mj-lt"/>
              </a:rPr>
              <a:t>Hier finden sich typische </a:t>
            </a:r>
            <a:r>
              <a:rPr lang="de-DE" sz="1700" b="1" dirty="0">
                <a:latin typeface="+mj-lt"/>
              </a:rPr>
              <a:t>Frequenzschäden</a:t>
            </a:r>
            <a:r>
              <a:rPr lang="de-DE" sz="1700" dirty="0">
                <a:latin typeface="+mj-lt"/>
              </a:rPr>
              <a:t> z.B. Wasser, welches durch Türen und Fenster nach Starkregen eindringt.</a:t>
            </a:r>
          </a:p>
        </p:txBody>
      </p:sp>
    </p:spTree>
    <p:extLst>
      <p:ext uri="{BB962C8B-B14F-4D97-AF65-F5344CB8AC3E}">
        <p14:creationId xmlns:p14="http://schemas.microsoft.com/office/powerpoint/2010/main" val="597531436"/>
      </p:ext>
    </p:extLst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AFEC486-2C30-C702-EE9D-95653F899170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912813" y="2205038"/>
            <a:ext cx="6106054" cy="3798887"/>
          </a:xfrm>
        </p:spPr>
        <p:txBody>
          <a:bodyPr vert="horz" lIns="0" tIns="0" rIns="0" bIns="0" rtlCol="0" anchor="t">
            <a:noAutofit/>
          </a:bodyPr>
          <a:lstStyle/>
          <a:p>
            <a:pPr>
              <a:spcAft>
                <a:spcPts val="1800"/>
              </a:spcAft>
            </a:pPr>
            <a:r>
              <a:rPr lang="de-DE" dirty="0"/>
              <a:t>Forderungen an den Gesetzgeber: (Auswahl)</a:t>
            </a:r>
            <a:endParaRPr lang="de-DE" sz="800" dirty="0"/>
          </a:p>
          <a:p>
            <a:pPr lvl="2"/>
            <a:r>
              <a:rPr lang="de-DE" dirty="0"/>
              <a:t>Generelles gesetzlich verankertes Bauverbot in Gefahrengebieten</a:t>
            </a:r>
          </a:p>
          <a:p>
            <a:pPr lvl="2"/>
            <a:endParaRPr lang="de-DE" dirty="0"/>
          </a:p>
          <a:p>
            <a:pPr lvl="2"/>
            <a:r>
              <a:rPr lang="de-DE" dirty="0"/>
              <a:t>Schneller Aufbau eines Naturgefahrenportals – zur Besserung Aufklärung der Verbraucher/innen</a:t>
            </a:r>
          </a:p>
          <a:p>
            <a:pPr lvl="2"/>
            <a:endParaRPr lang="de-DE" dirty="0"/>
          </a:p>
          <a:p>
            <a:pPr lvl="2"/>
            <a:r>
              <a:rPr lang="de-DE" dirty="0"/>
              <a:t>Klimafolgeanpassung als Schutzziel in die Musterbauordnung</a:t>
            </a:r>
          </a:p>
          <a:p>
            <a:pPr lvl="2"/>
            <a:endParaRPr lang="de-DE" dirty="0"/>
          </a:p>
          <a:p>
            <a:pPr lvl="2"/>
            <a:r>
              <a:rPr lang="de-DE" dirty="0"/>
              <a:t>Einführung einer verpflichtenden Gefährdungsbeurteilung für Bauwerke in Bezug auf Klimafolgen und Extremwetterereignisse </a:t>
            </a:r>
          </a:p>
          <a:p>
            <a:pPr lvl="1"/>
            <a:endParaRPr lang="de-DE" dirty="0"/>
          </a:p>
          <a:p>
            <a:pPr lvl="1"/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A29EB672-6553-D05A-D1A4-51EC6AB6DF7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17703" y="1476777"/>
            <a:ext cx="10604635" cy="259200"/>
          </a:xfrm>
        </p:spPr>
        <p:txBody>
          <a:bodyPr/>
          <a:lstStyle/>
          <a:p>
            <a:r>
              <a:rPr lang="de-DE"/>
              <a:t>GDV-Papier: Forderungen, Prävention und Klimafolgenanpassung </a:t>
            </a:r>
          </a:p>
          <a:p>
            <a:endParaRPr lang="de-DE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786F0FDF-9252-63A9-1905-7D1CDABDF8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0647" y="854776"/>
            <a:ext cx="10605526" cy="558000"/>
          </a:xfrm>
        </p:spPr>
        <p:txBody>
          <a:bodyPr/>
          <a:lstStyle/>
          <a:p>
            <a:r>
              <a:rPr lang="de-DE" dirty="0">
                <a:solidFill>
                  <a:schemeClr val="accent5"/>
                </a:solidFill>
              </a:rPr>
              <a:t>Prävention und Klimafolgenanpassung sind ein Schlüsselelement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52B07900-11EF-2078-338B-910EC469E2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3903" y="1635794"/>
            <a:ext cx="3489036" cy="4475193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10" name="Datumsplatzhalter 9">
            <a:extLst>
              <a:ext uri="{FF2B5EF4-FFF2-40B4-BE49-F238E27FC236}">
                <a16:creationId xmlns:a16="http://schemas.microsoft.com/office/drawing/2014/main" id="{11B3BD43-8602-7B61-9212-CA77E98C5120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r>
              <a:rPr lang="de-DE"/>
              <a:t>06.11.2025</a:t>
            </a:r>
          </a:p>
        </p:txBody>
      </p:sp>
      <p:sp>
        <p:nvSpPr>
          <p:cNvPr id="11" name="Fußzeilenplatzhalter 10">
            <a:extLst>
              <a:ext uri="{FF2B5EF4-FFF2-40B4-BE49-F238E27FC236}">
                <a16:creationId xmlns:a16="http://schemas.microsoft.com/office/drawing/2014/main" id="{9DF3111F-8423-AAC2-5F0D-4F983058F556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nb-NO"/>
              <a:t>Anja Käfer-Rohrbach, GDV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48148567"/>
      </p:ext>
    </p:extLst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CACCCF87-9EAA-2A86-130F-F57058BF3083}"/>
              </a:ext>
            </a:extLst>
          </p:cNvPr>
          <p:cNvSpPr>
            <a:spLocks noGrp="1"/>
          </p:cNvSpPr>
          <p:nvPr>
            <p:ph type="dt" sz="half" idx="21"/>
          </p:nvPr>
        </p:nvSpPr>
        <p:spPr>
          <a:xfrm>
            <a:off x="922198" y="6474195"/>
            <a:ext cx="625171" cy="123111"/>
          </a:xfrm>
        </p:spPr>
        <p:txBody>
          <a:bodyPr/>
          <a:lstStyle/>
          <a:p>
            <a:r>
              <a:rPr lang="de-DE"/>
              <a:t>06.11.2025</a:t>
            </a:r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0DA5FE03-5101-7B02-A426-625F88C562E4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>
          <a:xfrm>
            <a:off x="1878710" y="6470072"/>
            <a:ext cx="4496400" cy="123110"/>
          </a:xfrm>
        </p:spPr>
        <p:txBody>
          <a:bodyPr/>
          <a:lstStyle/>
          <a:p>
            <a:r>
              <a:rPr lang="nb-NO"/>
              <a:t>Anja Käfer-Rohrbach, GDV</a:t>
            </a:r>
            <a:endParaRPr lang="de-DE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8F62AFF8-3C45-0B2C-978C-DFF530638B2C}"/>
              </a:ext>
            </a:extLst>
          </p:cNvPr>
          <p:cNvSpPr txBox="1"/>
          <p:nvPr/>
        </p:nvSpPr>
        <p:spPr>
          <a:xfrm>
            <a:off x="955315" y="2029485"/>
            <a:ext cx="10284543" cy="363176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de-DE" sz="2000" dirty="0"/>
              <a:t>Klimaschäden kann man nicht per Pflichtversicherung „outsourcen“</a:t>
            </a:r>
          </a:p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de-DE" sz="2000" dirty="0"/>
              <a:t>Ein Produkt, das ökonomisch nicht funktioniert, wird nicht angeboten.</a:t>
            </a:r>
          </a:p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de-DE" sz="2000" dirty="0"/>
              <a:t>Wenn die Politik die falschen Weichen stellt, werden sich die Versicherer Schritt für Schritt aus dem Markt für Wohngebäuderisken zurückziehen.</a:t>
            </a:r>
          </a:p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de-DE" sz="2000" dirty="0"/>
              <a:t>Die Politik trägt dann das Klimaschadenrisiko zu 100%.</a:t>
            </a:r>
          </a:p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de-DE" sz="2000" dirty="0"/>
              <a:t>Wir sprechen uns daher seit 2021 deutlich für ein Gesamtkonzept aus, das Schäden senkt, </a:t>
            </a:r>
            <a:r>
              <a:rPr lang="de-DE" sz="2000" dirty="0" err="1"/>
              <a:t>Größtschadenfälle</a:t>
            </a:r>
            <a:r>
              <a:rPr lang="de-DE" sz="2000" dirty="0"/>
              <a:t> mitigiert und nachhaltigen Versicherungsschutz ermöglicht.</a:t>
            </a:r>
          </a:p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de-DE" sz="2000" dirty="0"/>
              <a:t>Eine Lösung des Themas „Elementarschaden“ wird es nur mit der Versicherungswirtschaft geben, nicht gegen sie.</a:t>
            </a:r>
          </a:p>
        </p:txBody>
      </p:sp>
      <p:sp>
        <p:nvSpPr>
          <p:cNvPr id="8" name="Titel 5">
            <a:extLst>
              <a:ext uri="{FF2B5EF4-FFF2-40B4-BE49-F238E27FC236}">
                <a16:creationId xmlns:a16="http://schemas.microsoft.com/office/drawing/2014/main" id="{868957FC-BF53-736D-D614-DA3205874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197" y="1196752"/>
            <a:ext cx="10603977" cy="2880000"/>
          </a:xfrm>
        </p:spPr>
        <p:txBody>
          <a:bodyPr/>
          <a:lstStyle/>
          <a:p>
            <a:r>
              <a:rPr lang="de-DE" dirty="0">
                <a:solidFill>
                  <a:srgbClr val="FF7145"/>
                </a:solidFill>
              </a:rPr>
              <a:t>Für Ihren Nachhauseweg</a:t>
            </a:r>
          </a:p>
        </p:txBody>
      </p:sp>
    </p:spTree>
    <p:extLst>
      <p:ext uri="{BB962C8B-B14F-4D97-AF65-F5344CB8AC3E}">
        <p14:creationId xmlns:p14="http://schemas.microsoft.com/office/powerpoint/2010/main" val="2471613370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C477EFBA-3E18-E3E6-19CB-735F02D8E9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7326" y="705102"/>
            <a:ext cx="6841616" cy="511821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0AF372EC-C670-F033-C941-85EB446961B5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707749" y="705102"/>
            <a:ext cx="2440100" cy="3666817"/>
          </a:xfrm>
          <a:prstGeom prst="rect">
            <a:avLst/>
          </a:prstGeom>
        </p:spPr>
      </p:pic>
      <p:sp>
        <p:nvSpPr>
          <p:cNvPr id="9" name="Shape 5">
            <a:extLst>
              <a:ext uri="{FF2B5EF4-FFF2-40B4-BE49-F238E27FC236}">
                <a16:creationId xmlns:a16="http://schemas.microsoft.com/office/drawing/2014/main" id="{C0E9EFFD-D036-6AB1-59AE-E81F13C67F7F}"/>
              </a:ext>
            </a:extLst>
          </p:cNvPr>
          <p:cNvSpPr/>
          <p:nvPr/>
        </p:nvSpPr>
        <p:spPr>
          <a:xfrm>
            <a:off x="8666121" y="4545105"/>
            <a:ext cx="2523356" cy="1107879"/>
          </a:xfrm>
          <a:prstGeom prst="roundRect">
            <a:avLst>
              <a:gd name="adj" fmla="val 3105"/>
            </a:avLst>
          </a:prstGeom>
          <a:solidFill>
            <a:srgbClr val="FF7145"/>
          </a:solidFill>
          <a:ln w="7620">
            <a:solidFill>
              <a:srgbClr val="D6500F"/>
            </a:solidFill>
            <a:prstDash val="solid"/>
          </a:ln>
        </p:spPr>
        <p:txBody>
          <a:bodyPr anchor="ctr" anchorCtr="0"/>
          <a:lstStyle/>
          <a:p>
            <a:pPr algn="ctr"/>
            <a:r>
              <a:rPr lang="de-DE" sz="1500" dirty="0"/>
              <a:t>Meistverkauftes Mobiltelefon zum Jahreswechsel 2003/2004</a:t>
            </a: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C599EBA0-B7B0-E47C-6B13-00D4FCEEBE9B}"/>
              </a:ext>
            </a:extLst>
          </p:cNvPr>
          <p:cNvSpPr/>
          <p:nvPr/>
        </p:nvSpPr>
        <p:spPr>
          <a:xfrm>
            <a:off x="4746458" y="5522495"/>
            <a:ext cx="2935705" cy="487279"/>
          </a:xfrm>
          <a:prstGeom prst="ellipse">
            <a:avLst/>
          </a:prstGeom>
          <a:noFill/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80F11F51-D6C1-7CEC-5A7C-DDFDA1C13882}"/>
              </a:ext>
            </a:extLst>
          </p:cNvPr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r>
              <a:rPr lang="de-DE"/>
              <a:t>06.11.2025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E7553C9-6B4D-7DD5-E87E-47FBD6040498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r>
              <a:rPr lang="de-DE"/>
              <a:t>Anja Käfer-Rohrbach, GDV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3513964"/>
      </p:ext>
    </p:extLst>
  </p:cSld>
  <p:clrMapOvr>
    <a:masterClrMapping/>
  </p:clrMapOvr>
  <p:transition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>
            <a:extLst>
              <a:ext uri="{FF2B5EF4-FFF2-40B4-BE49-F238E27FC236}">
                <a16:creationId xmlns:a16="http://schemas.microsoft.com/office/drawing/2014/main" id="{EBA44005-807E-47EB-9779-FBC362A510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598262"/>
            <a:ext cx="8676000" cy="1412864"/>
          </a:xfrm>
        </p:spPr>
        <p:txBody>
          <a:bodyPr/>
          <a:lstStyle/>
          <a:p>
            <a:r>
              <a:rPr lang="de-DE" dirty="0"/>
              <a:t>Vielen Dank.</a:t>
            </a:r>
            <a:br>
              <a:rPr lang="de-DE" dirty="0"/>
            </a:br>
            <a:r>
              <a:rPr lang="de-DE" dirty="0"/>
              <a:t>Fragen?</a:t>
            </a:r>
          </a:p>
        </p:txBody>
      </p:sp>
    </p:spTree>
    <p:extLst>
      <p:ext uri="{BB962C8B-B14F-4D97-AF65-F5344CB8AC3E}">
        <p14:creationId xmlns:p14="http://schemas.microsoft.com/office/powerpoint/2010/main" val="1424611184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FE7E0843-4E76-79BD-C35C-99BF28BC90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srgbClr val="F06A29"/>
                </a:solidFill>
                <a:latin typeface="+mn-lt"/>
                <a:cs typeface="Inter" pitchFamily="34" charset="-120"/>
              </a:rPr>
              <a:t>Wo stehen wir heute?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53AF965-D2A3-4228-045A-E9379E2110CA}"/>
              </a:ext>
            </a:extLst>
          </p:cNvPr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r>
              <a:rPr lang="de-DE"/>
              <a:t>06.11.2025</a:t>
            </a: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18F61C9D-780A-2FFD-68BF-5D68E0ECCFEB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r>
              <a:rPr lang="de-DE"/>
              <a:t>Anja Käfer-Rohrbach, GDV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08258981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60576EE-7824-66E8-DCB3-E6B902598FD5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r>
              <a:rPr lang="de-DE"/>
              <a:t>Anja Käfer-Rohrbach, GDV</a:t>
            </a:r>
            <a:endParaRPr lang="de-DE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88E130EE-A1F5-9D81-FD4C-2E45FB355034}"/>
              </a:ext>
            </a:extLst>
          </p:cNvPr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r>
              <a:rPr lang="de-DE"/>
              <a:t>06.11.2025</a:t>
            </a:r>
            <a:endParaRPr lang="de-DE" dirty="0"/>
          </a:p>
        </p:txBody>
      </p:sp>
      <p:pic>
        <p:nvPicPr>
          <p:cNvPr id="1026" name="Picture 2" descr="Generiertes Bild">
            <a:extLst>
              <a:ext uri="{FF2B5EF4-FFF2-40B4-BE49-F238E27FC236}">
                <a16:creationId xmlns:a16="http://schemas.microsoft.com/office/drawing/2014/main" id="{399B8017-3032-6CF2-8D2D-D10A2BDB6D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3448" y="470689"/>
            <a:ext cx="8248278" cy="5498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4655066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D80FE63D-9DD5-EA7E-CF28-54F36027EB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schemeClr val="accent5"/>
                </a:solidFill>
              </a:rPr>
              <a:t>Warum gibt es eine Pflicht, sich zu versichern?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78474967-BB5B-89F4-4907-89B680F8072D}"/>
              </a:ext>
            </a:extLst>
          </p:cNvPr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r>
              <a:rPr lang="de-DE"/>
              <a:t>06.11.2025</a:t>
            </a:r>
            <a:endParaRPr lang="de-DE" dirty="0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02C75867-EE73-36F5-6C07-4050DD3D76F3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r>
              <a:rPr lang="nb-NO"/>
              <a:t>Anja Käfer-Rohrbach, GDV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88289390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platzhalter 6">
            <a:extLst>
              <a:ext uri="{FF2B5EF4-FFF2-40B4-BE49-F238E27FC236}">
                <a16:creationId xmlns:a16="http://schemas.microsoft.com/office/drawing/2014/main" id="{709493B3-9B58-1573-F005-4C8047C1EEF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>
                <a:solidFill>
                  <a:schemeClr val="accent5"/>
                </a:solidFill>
              </a:rPr>
              <a:t>Gefährdungshaftung</a:t>
            </a:r>
          </a:p>
          <a:p>
            <a:pPr lvl="2"/>
            <a:r>
              <a:rPr lang="de-DE" dirty="0"/>
              <a:t>Schadensersatzpflicht, die </a:t>
            </a:r>
            <a:r>
              <a:rPr lang="de-DE" u="sng" dirty="0"/>
              <a:t>kein Verschulden </a:t>
            </a:r>
            <a:r>
              <a:rPr lang="de-DE" dirty="0"/>
              <a:t>voraussetzt, sondern darauf beruht, dass der Ersatzpflichtige bei einer erlaubten Tätigkeit </a:t>
            </a:r>
            <a:r>
              <a:rPr lang="de-DE" u="sng" dirty="0"/>
              <a:t>unvermeidlich</a:t>
            </a:r>
            <a:r>
              <a:rPr lang="de-DE" dirty="0"/>
              <a:t> eine gewisse </a:t>
            </a:r>
            <a:r>
              <a:rPr lang="de-DE" u="sng" dirty="0"/>
              <a:t>Gefährdung</a:t>
            </a:r>
            <a:r>
              <a:rPr lang="de-DE" dirty="0"/>
              <a:t> seiner Umgebung herbeiführt.</a:t>
            </a:r>
          </a:p>
          <a:p>
            <a:r>
              <a:rPr lang="de-DE" dirty="0"/>
              <a:t>Der Betrieb von </a:t>
            </a:r>
            <a:r>
              <a:rPr lang="de-DE" dirty="0">
                <a:solidFill>
                  <a:schemeClr val="accent5"/>
                </a:solidFill>
              </a:rPr>
              <a:t>Kraftfahrzeugen</a:t>
            </a:r>
            <a:r>
              <a:rPr lang="de-DE" dirty="0"/>
              <a:t> löst eine </a:t>
            </a:r>
            <a:r>
              <a:rPr lang="de-DE" dirty="0">
                <a:solidFill>
                  <a:schemeClr val="accent5"/>
                </a:solidFill>
              </a:rPr>
              <a:t>Gefährdungshaftung</a:t>
            </a:r>
            <a:r>
              <a:rPr lang="de-DE" dirty="0"/>
              <a:t> des Halters und des Fahrers aus (§§ 7, 18 StVG)</a:t>
            </a:r>
          </a:p>
          <a:p>
            <a:pPr lvl="2"/>
            <a:r>
              <a:rPr lang="de-DE" dirty="0"/>
              <a:t>Der Fahrer kann sich allerdings von der Haftung befreien, wenn ihm der Nachweis gelingt, dass der Schaden nicht durch sein Verschulden verursacht wurde (sog. Nichtverschuldensnachweis), § 18 I 2 StVG. </a:t>
            </a:r>
          </a:p>
          <a:p>
            <a:pPr lvl="2"/>
            <a:r>
              <a:rPr lang="de-DE" dirty="0"/>
              <a:t>Im Interesse des Geschädigten verlangt das Gesetz vom Halter eines Kfz für die möglicherweise eintretende </a:t>
            </a:r>
            <a:r>
              <a:rPr lang="de-DE" dirty="0">
                <a:solidFill>
                  <a:schemeClr val="accent5"/>
                </a:solidFill>
              </a:rPr>
              <a:t>Gefährdungshaftung</a:t>
            </a:r>
            <a:r>
              <a:rPr lang="de-DE" dirty="0"/>
              <a:t> den Abschluss einer </a:t>
            </a:r>
            <a:r>
              <a:rPr lang="de-DE" dirty="0">
                <a:solidFill>
                  <a:schemeClr val="accent5"/>
                </a:solidFill>
              </a:rPr>
              <a:t>Kfz-Haftpflichtversicherung</a:t>
            </a:r>
            <a:r>
              <a:rPr lang="de-DE" dirty="0">
                <a:solidFill>
                  <a:srgbClr val="FF0000"/>
                </a:solidFill>
              </a:rPr>
              <a:t>.</a:t>
            </a:r>
          </a:p>
          <a:p>
            <a:r>
              <a:rPr lang="de-DE" dirty="0"/>
              <a:t>Die Kraftfahrzeughaftpflichtversicherung kommt für Schäden auf, bei denen durch ein versichertes Fahrzeug:</a:t>
            </a:r>
          </a:p>
          <a:p>
            <a:pPr lvl="2"/>
            <a:r>
              <a:rPr lang="de-DE" dirty="0"/>
              <a:t>Menschen verletzt oder getötet werden, Sachen beschädigt oder zerstört werden oder Vermögensschäden entstehen.</a:t>
            </a:r>
          </a:p>
          <a:p>
            <a:r>
              <a:rPr lang="de-DE" dirty="0"/>
              <a:t>Die Versicherung schütz im Falle eines Unfalls das Unfallopfer</a:t>
            </a:r>
          </a:p>
          <a:p>
            <a:pPr lvl="2"/>
            <a:r>
              <a:rPr lang="de-DE" dirty="0"/>
              <a:t>Entschädigung bei begründeten Ansprüchen bis zur Höhe der vereinbarten Versicherungssummen.</a:t>
            </a:r>
          </a:p>
          <a:p>
            <a:r>
              <a:rPr lang="de-DE" dirty="0"/>
              <a:t> 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32CAEF25-2E56-7772-FED6-41848912A7B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/>
              <a:t>Bekanntestes Beispiel Kraftfahrzeug-Haftpflichtversicherung</a:t>
            </a: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47ED3452-7E69-CE0F-3F26-B3EB43140F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schemeClr val="accent5"/>
                </a:solidFill>
              </a:rPr>
              <a:t>Wesentlicher Treiber: Drittopferschutz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BA0D3C7F-58B1-2BA7-AF2A-0D527F79853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0" name="Datumsplatzhalter 9">
            <a:extLst>
              <a:ext uri="{FF2B5EF4-FFF2-40B4-BE49-F238E27FC236}">
                <a16:creationId xmlns:a16="http://schemas.microsoft.com/office/drawing/2014/main" id="{8583D1A1-29B1-98F9-7D8E-AD041BE109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06.11.2025</a:t>
            </a:r>
          </a:p>
        </p:txBody>
      </p:sp>
      <p:sp>
        <p:nvSpPr>
          <p:cNvPr id="11" name="Fußzeilenplatzhalter 10">
            <a:extLst>
              <a:ext uri="{FF2B5EF4-FFF2-40B4-BE49-F238E27FC236}">
                <a16:creationId xmlns:a16="http://schemas.microsoft.com/office/drawing/2014/main" id="{9EEAE1E3-AE90-3D86-F7E0-0657CA3EDE62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nb-NO"/>
              <a:t>Anja Käfer-Rohrbach, GDV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70088435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997B9F4E-14B6-DF52-674A-2D1E02F8A9AA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r>
              <a:rPr lang="de-DE"/>
              <a:t>06.11.2025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23B371F0-A75F-5D97-41FC-5071177224AC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nb-NO"/>
              <a:t>Anja Käfer-Rohrbach, GDV</a:t>
            </a:r>
            <a:endParaRPr lang="de-DE" dirty="0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23C26C9F-B415-BBE1-A939-6381B96DE6CD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375110" y="2205038"/>
            <a:ext cx="5137413" cy="3695700"/>
          </a:xfrm>
        </p:spPr>
        <p:txBody>
          <a:bodyPr/>
          <a:lstStyle/>
          <a:p>
            <a:r>
              <a:rPr lang="de-DE" dirty="0"/>
              <a:t>Keine Pflicht zum Abschluss Versicherung,</a:t>
            </a:r>
          </a:p>
          <a:p>
            <a:r>
              <a:rPr lang="de-DE" dirty="0"/>
              <a:t>sondern Name resultiert aus der gesetzlichen „Verpflichtung zur verschuldensabhängigen Haftung“ gemäß § 823 BGB z.B.</a:t>
            </a:r>
          </a:p>
          <a:p>
            <a:r>
              <a:rPr lang="de-DE" b="0" dirty="0"/>
              <a:t>Private Haftpflichtversicherung</a:t>
            </a:r>
          </a:p>
          <a:p>
            <a:r>
              <a:rPr lang="de-DE" b="0" dirty="0"/>
              <a:t>Betriebshaftpflichtversicherung</a:t>
            </a:r>
          </a:p>
          <a:p>
            <a:endParaRPr lang="de-DE" dirty="0"/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C5F84DA2-7482-05A3-FC34-9ED6CCC232CC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de-DE" dirty="0"/>
              <a:t>Gesetzliche Pflicht zum Abschluss Versicherung,</a:t>
            </a:r>
          </a:p>
          <a:p>
            <a:r>
              <a:rPr lang="de-DE" dirty="0"/>
              <a:t>da </a:t>
            </a:r>
            <a:r>
              <a:rPr lang="de-DE" dirty="0">
                <a:solidFill>
                  <a:schemeClr val="accent5"/>
                </a:solidFill>
              </a:rPr>
              <a:t>Gefährdungshaftung</a:t>
            </a:r>
            <a:r>
              <a:rPr lang="de-DE" dirty="0"/>
              <a:t> und </a:t>
            </a:r>
            <a:r>
              <a:rPr lang="de-DE" dirty="0">
                <a:solidFill>
                  <a:schemeClr val="accent5"/>
                </a:solidFill>
              </a:rPr>
              <a:t>Drittopferschutz</a:t>
            </a:r>
            <a:r>
              <a:rPr lang="de-DE" dirty="0"/>
              <a:t> z.B.</a:t>
            </a:r>
          </a:p>
          <a:p>
            <a:r>
              <a:rPr lang="de-DE" b="0" dirty="0"/>
              <a:t>Haftpflicht für </a:t>
            </a:r>
            <a:r>
              <a:rPr lang="de-DE" dirty="0"/>
              <a:t>Jäger</a:t>
            </a:r>
          </a:p>
          <a:p>
            <a:r>
              <a:rPr lang="de-DE" b="0" dirty="0"/>
              <a:t>  § 29 Bundesjagdgesetz</a:t>
            </a:r>
          </a:p>
          <a:p>
            <a:r>
              <a:rPr lang="de-DE" b="0" dirty="0"/>
              <a:t>Haftpflicht für Betreiber eines </a:t>
            </a:r>
            <a:r>
              <a:rPr lang="de-DE" dirty="0"/>
              <a:t>Luftfahrzeuges</a:t>
            </a:r>
          </a:p>
          <a:p>
            <a:r>
              <a:rPr lang="de-DE" b="0" dirty="0"/>
              <a:t>  § 33 Luftverkehrsgesetz</a:t>
            </a:r>
          </a:p>
          <a:p>
            <a:r>
              <a:rPr lang="de-DE" b="0" dirty="0"/>
              <a:t>Haftpflicht für Betreiber </a:t>
            </a:r>
            <a:r>
              <a:rPr lang="de-DE" dirty="0"/>
              <a:t>kerntechnischer Anlagen</a:t>
            </a:r>
          </a:p>
          <a:p>
            <a:r>
              <a:rPr lang="de-DE" b="0" dirty="0"/>
              <a:t>  § 25 ff. Atomgesetz</a:t>
            </a:r>
          </a:p>
          <a:p>
            <a:r>
              <a:rPr lang="de-DE" b="0" dirty="0"/>
              <a:t>Berufshaftpflicht für </a:t>
            </a:r>
            <a:r>
              <a:rPr lang="de-DE" dirty="0"/>
              <a:t>bestimmte Berufe</a:t>
            </a:r>
          </a:p>
          <a:p>
            <a:r>
              <a:rPr lang="de-DE" b="0" dirty="0"/>
              <a:t>  u.a. Ärzte, Anwälte</a:t>
            </a: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B5861F76-EEED-4C1A-27D5-7B86D9F0886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/>
              <a:t>Pflicht zur Versicherung vs. Verpflichtung zu Haftung und Schadenersatz</a:t>
            </a:r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E5D1198D-96D7-2CE1-1348-0D0DA9B32E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schemeClr val="accent5"/>
                </a:solidFill>
              </a:rPr>
              <a:t>Pflichtversicherung?</a:t>
            </a:r>
          </a:p>
        </p:txBody>
      </p:sp>
    </p:spTree>
    <p:extLst>
      <p:ext uri="{BB962C8B-B14F-4D97-AF65-F5344CB8AC3E}">
        <p14:creationId xmlns:p14="http://schemas.microsoft.com/office/powerpoint/2010/main" val="4049078680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platzhalter 6">
            <a:extLst>
              <a:ext uri="{FF2B5EF4-FFF2-40B4-BE49-F238E27FC236}">
                <a16:creationId xmlns:a16="http://schemas.microsoft.com/office/drawing/2014/main" id="{709493B3-9B58-1573-F005-4C8047C1EEF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Die Nutzung eines Gebäudes zu Wohnzwecken unterfällt in Deutschland </a:t>
            </a:r>
            <a:r>
              <a:rPr lang="de-DE" u="sng" dirty="0"/>
              <a:t>nicht</a:t>
            </a:r>
            <a:r>
              <a:rPr lang="de-DE" dirty="0"/>
              <a:t> der </a:t>
            </a:r>
            <a:r>
              <a:rPr lang="de-DE" u="sng" dirty="0"/>
              <a:t>Gefährdungshaftung</a:t>
            </a:r>
            <a:r>
              <a:rPr lang="de-DE" dirty="0"/>
              <a:t>.</a:t>
            </a:r>
          </a:p>
          <a:p>
            <a:r>
              <a:rPr lang="de-DE" dirty="0"/>
              <a:t>Von einem Wohngebäude geht üblicherweise </a:t>
            </a:r>
            <a:r>
              <a:rPr lang="de-DE" u="sng" dirty="0"/>
              <a:t>keine</a:t>
            </a:r>
            <a:r>
              <a:rPr lang="de-DE" dirty="0"/>
              <a:t> </a:t>
            </a:r>
            <a:r>
              <a:rPr lang="de-DE" u="sng" dirty="0"/>
              <a:t>unvermeidliche</a:t>
            </a:r>
            <a:r>
              <a:rPr lang="de-DE" dirty="0"/>
              <a:t> </a:t>
            </a:r>
            <a:r>
              <a:rPr lang="de-DE" u="sng" dirty="0"/>
              <a:t>Gefahr</a:t>
            </a:r>
            <a:r>
              <a:rPr lang="de-DE" dirty="0"/>
              <a:t> </a:t>
            </a:r>
            <a:r>
              <a:rPr lang="de-DE" u="sng" dirty="0"/>
              <a:t>für</a:t>
            </a:r>
            <a:r>
              <a:rPr lang="de-DE" dirty="0"/>
              <a:t> </a:t>
            </a:r>
            <a:r>
              <a:rPr lang="de-DE" u="sng" dirty="0"/>
              <a:t>Dritte</a:t>
            </a:r>
            <a:r>
              <a:rPr lang="de-DE" dirty="0"/>
              <a:t> aus.</a:t>
            </a:r>
          </a:p>
          <a:p>
            <a:pPr lvl="2"/>
            <a:r>
              <a:rPr lang="de-DE" dirty="0"/>
              <a:t>Schon die Verschuldenshaftung aus §823 BGB führt </a:t>
            </a:r>
            <a:r>
              <a:rPr lang="de-DE" u="sng" dirty="0"/>
              <a:t>nicht</a:t>
            </a:r>
            <a:r>
              <a:rPr lang="de-DE" dirty="0"/>
              <a:t> dazu führt, dass Privatpersonen und Gewerbetreibende eine </a:t>
            </a:r>
            <a:r>
              <a:rPr lang="de-DE" i="1" dirty="0"/>
              <a:t>Allgemeine Haftpflichtversicherung </a:t>
            </a:r>
            <a:r>
              <a:rPr lang="de-DE" dirty="0"/>
              <a:t>abschließen müssen</a:t>
            </a:r>
          </a:p>
          <a:p>
            <a:pPr lvl="2"/>
            <a:r>
              <a:rPr lang="de-DE" dirty="0"/>
              <a:t>Bei einem Wohngebäude besteht daher erst recht keine Begründung hierfür. </a:t>
            </a:r>
          </a:p>
          <a:p>
            <a:endParaRPr lang="de-DE" dirty="0"/>
          </a:p>
          <a:p>
            <a:endParaRPr lang="de-DE" dirty="0"/>
          </a:p>
          <a:p>
            <a:r>
              <a:rPr lang="de-DE" dirty="0"/>
              <a:t> 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32CAEF25-2E56-7772-FED6-41848912A7B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/>
              <a:t>Gefährdungshaftung? Drittopferschutz?</a:t>
            </a: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47ED3452-7E69-CE0F-3F26-B3EB43140F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schemeClr val="accent5"/>
                </a:solidFill>
              </a:rPr>
              <a:t>Wohngebäudeversicherung mit Elementarschutz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4E553B27-7B2E-0985-CD69-07C2BB0376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06.11.2025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88D88661-B0BA-6480-6C9A-42CAE78BCD60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nb-NO"/>
              <a:t>Anja Käfer-Rohrbach, GDV</a:t>
            </a:r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5326206E-A5D1-BD95-A367-847B62C5CB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2198" y="4021874"/>
            <a:ext cx="10611531" cy="2161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449470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GDV_Folienmaster_16zu9">
  <a:themeElements>
    <a:clrScheme name="GDV 2022">
      <a:dk1>
        <a:srgbClr val="101010"/>
      </a:dk1>
      <a:lt1>
        <a:srgbClr val="FFFFFF"/>
      </a:lt1>
      <a:dk2>
        <a:srgbClr val="22372C"/>
      </a:dk2>
      <a:lt2>
        <a:srgbClr val="F2F2F2"/>
      </a:lt2>
      <a:accent1>
        <a:srgbClr val="14783A"/>
      </a:accent1>
      <a:accent2>
        <a:srgbClr val="307095"/>
      </a:accent2>
      <a:accent3>
        <a:srgbClr val="6DB2AF"/>
      </a:accent3>
      <a:accent4>
        <a:srgbClr val="FFC77B"/>
      </a:accent4>
      <a:accent5>
        <a:srgbClr val="FF7145"/>
      </a:accent5>
      <a:accent6>
        <a:srgbClr val="8A1538"/>
      </a:accent6>
      <a:hlink>
        <a:srgbClr val="FF7145"/>
      </a:hlink>
      <a:folHlink>
        <a:srgbClr val="4A8C8A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>
            <a:lumMod val="85000"/>
          </a:schemeClr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3810">
          <a:solidFill>
            <a:schemeClr val="accent1"/>
          </a:solidFill>
          <a:prstDash val="sysDash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lnSpc>
            <a:spcPts val="1800"/>
          </a:lnSpc>
          <a:defRPr sz="16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GDV_Folienmaster_16zu9_07.09.23_13.02.25_ZentSek.potx" id="{8A7110AD-F6C2-4D1D-A02D-76650D2A88B9}" vid="{635F8660-210F-4588-9B86-C046037A5F62}"/>
    </a:ext>
  </a:extLst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App xmlns="1e6b7444-f8d2-4408-ba04-354c8689cd41">PowerPoint</App>
    <Dokumenttyp xmlns="1e6b7444-f8d2-4408-ba04-354c8689cd41" xsi:nil="true"/>
    <Sprache xmlns="1e6b7444-f8d2-4408-ba04-354c8689cd41">🇩🇪</Sprache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0C52DD8C2AC857439612B335C6413D75" ma:contentTypeVersion="10" ma:contentTypeDescription="Ein neues Dokument erstellen." ma:contentTypeScope="" ma:versionID="552b9981338b9b0620465705915ab089">
  <xsd:schema xmlns:xsd="http://www.w3.org/2001/XMLSchema" xmlns:xs="http://www.w3.org/2001/XMLSchema" xmlns:p="http://schemas.microsoft.com/office/2006/metadata/properties" xmlns:ns2="1e6b7444-f8d2-4408-ba04-354c8689cd41" xmlns:ns3="2c7bc7bc-7ea2-4fac-992a-c56355cbf4ba" targetNamespace="http://schemas.microsoft.com/office/2006/metadata/properties" ma:root="true" ma:fieldsID="3210ed2dd065b1cf63941c653db91877" ns2:_="" ns3:_="">
    <xsd:import namespace="1e6b7444-f8d2-4408-ba04-354c8689cd41"/>
    <xsd:import namespace="2c7bc7bc-7ea2-4fac-992a-c56355cbf4b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App"/>
                <xsd:element ref="ns3:SharedWithUsers" minOccurs="0"/>
                <xsd:element ref="ns3:SharedWithDetails" minOccurs="0"/>
                <xsd:element ref="ns2:Dokumenttyp" minOccurs="0"/>
                <xsd:element ref="ns2:MediaServiceObjectDetectorVersions" minOccurs="0"/>
                <xsd:element ref="ns2:Sprache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e6b7444-f8d2-4408-ba04-354c8689cd4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App" ma:index="10" ma:displayName="App" ma:description="Anwendung der Vorlage" ma:format="Dropdown" ma:internalName="App">
      <xsd:simpleType>
        <xsd:restriction base="dms:Choice">
          <xsd:enumeration value="Outlook"/>
          <xsd:enumeration value="Word"/>
          <xsd:enumeration value="PowerPoint"/>
          <xsd:enumeration value="Excel"/>
          <xsd:enumeration value="Im Bearbeitung"/>
        </xsd:restriction>
      </xsd:simpleType>
    </xsd:element>
    <xsd:element name="Dokumenttyp" ma:index="13" nillable="true" ma:displayName="Vorlage" ma:format="Dropdown" ma:internalName="Dokumenttyp">
      <xsd:simpleType>
        <xsd:restriction base="dms:Choice">
          <xsd:enumeration value="E-mail"/>
          <xsd:enumeration value="Allgemein"/>
          <xsd:enumeration value="Briefe"/>
          <xsd:enumeration value="Position"/>
          <xsd:enumeration value="Stellungnahme"/>
          <xsd:enumeration value="Events"/>
          <xsd:enumeration value="Serienbrief"/>
          <xsd:enumeration value="Sitzungsunterlagen"/>
          <xsd:enumeration value="Sonderformate"/>
        </xsd:restriction>
      </xsd:simpleType>
    </xsd:element>
    <xsd:element name="MediaServiceObjectDetectorVersions" ma:index="1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Sprache" ma:index="15" nillable="true" ma:displayName="Sprache" ma:default="🇩🇪" ma:description="Sprache" ma:format="Dropdown" ma:internalName="Sprache">
      <xsd:simpleType>
        <xsd:restriction base="dms:Choice">
          <xsd:enumeration value="🇩🇪"/>
          <xsd:enumeration value="🇬🇧"/>
        </xsd:restriction>
      </xsd:simpleType>
    </xsd:element>
    <xsd:element name="MediaServiceSearchProperties" ma:index="16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c7bc7bc-7ea2-4fac-992a-c56355cbf4ba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5EDD0D0-8B2A-4215-B550-C48753AA6389}">
  <ds:schemaRefs>
    <ds:schemaRef ds:uri="http://schemas.microsoft.com/office/2006/documentManagement/types"/>
    <ds:schemaRef ds:uri="http://purl.org/dc/terms/"/>
    <ds:schemaRef ds:uri="http://purl.org/dc/dcmitype/"/>
    <ds:schemaRef ds:uri="1e6b7444-f8d2-4408-ba04-354c8689cd41"/>
    <ds:schemaRef ds:uri="http://schemas.microsoft.com/office/infopath/2007/PartnerControls"/>
    <ds:schemaRef ds:uri="http://schemas.openxmlformats.org/package/2006/metadata/core-properties"/>
    <ds:schemaRef ds:uri="2c7bc7bc-7ea2-4fac-992a-c56355cbf4ba"/>
    <ds:schemaRef ds:uri="http://schemas.microsoft.com/office/2006/metadata/properties"/>
    <ds:schemaRef ds:uri="http://www.w3.org/XML/1998/namespace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C71ACFE9-E00D-448B-AA3D-C6B57880A3B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9ECFED9-9B82-4EF4-A834-364AA4278A2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e6b7444-f8d2-4408-ba04-354c8689cd41"/>
    <ds:schemaRef ds:uri="2c7bc7bc-7ea2-4fac-992a-c56355cbf4b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GDV_Folienmaster_DEUTSCH_16zu9_27.02.25_ZentSek (2)</Template>
  <TotalTime>0</TotalTime>
  <Words>1703</Words>
  <Application>Microsoft Office PowerPoint</Application>
  <PresentationFormat>Benutzerdefiniert</PresentationFormat>
  <Paragraphs>213</Paragraphs>
  <Slides>30</Slides>
  <Notes>2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30</vt:i4>
      </vt:variant>
    </vt:vector>
  </HeadingPairs>
  <TitlesOfParts>
    <vt:vector size="36" baseType="lpstr">
      <vt:lpstr>Symbol</vt:lpstr>
      <vt:lpstr>Arial</vt:lpstr>
      <vt:lpstr>Lucida Console</vt:lpstr>
      <vt:lpstr>Calibri</vt:lpstr>
      <vt:lpstr>Wingdings</vt:lpstr>
      <vt:lpstr>GDV_Folienmaster_16zu9</vt:lpstr>
      <vt:lpstr>Warum Elementarpflichtversicherung keine Lösung ist</vt:lpstr>
      <vt:lpstr>Pflichtversicherungsdebatte</vt:lpstr>
      <vt:lpstr>PowerPoint-Präsentation</vt:lpstr>
      <vt:lpstr>Wo stehen wir heute?</vt:lpstr>
      <vt:lpstr>PowerPoint-Präsentation</vt:lpstr>
      <vt:lpstr>Warum gibt es eine Pflicht, sich zu versichern?</vt:lpstr>
      <vt:lpstr>Wesentlicher Treiber: Drittopferschutz</vt:lpstr>
      <vt:lpstr>Pflichtversicherung?</vt:lpstr>
      <vt:lpstr>Wohngebäudeversicherung mit Elementarschutz</vt:lpstr>
      <vt:lpstr>Wohngebäudeversicherung mit Elementarschutz</vt:lpstr>
      <vt:lpstr>Warum wiederholt sich der Ruf nach einer Pflichtversicherung?</vt:lpstr>
      <vt:lpstr>Antworten finden sich u.a. in den Treibern politischen Handelns</vt:lpstr>
      <vt:lpstr>Wesentlicher Treiber: Die öffentlichen Haushalte sind klamm</vt:lpstr>
      <vt:lpstr>Was steht im Koalitionsvertrag? </vt:lpstr>
      <vt:lpstr>Koalitionsvertrag 21. Deutscher Bundestag</vt:lpstr>
      <vt:lpstr>Bewertung</vt:lpstr>
      <vt:lpstr>Pflichtversicherung im KoaV ?</vt:lpstr>
      <vt:lpstr>… und wo steht die Versicherungswirtschaft?</vt:lpstr>
      <vt:lpstr>Es geht am Ende nicht um „die Pflichtversicherung“  Es geht vielmehr um die Frage,  mit welchem System wir die Risiken aus Klimawandel und Extremwetter in Zukunft bezahlbar und versicherbar halten.</vt:lpstr>
      <vt:lpstr>Nachhaltiges Gesamtkonzept statt Pflichtdebatte</vt:lpstr>
      <vt:lpstr>Was steht auf dem Spiel?</vt:lpstr>
      <vt:lpstr>Prämienentwicklung verschärft sich durch Bauen in Gefahrengebieten</vt:lpstr>
      <vt:lpstr>Trotz der schrecklichen Erfahrungen ist keine Trendumkehr erkennbar</vt:lpstr>
      <vt:lpstr>Stattdessen: Hochwasserdemenz…</vt:lpstr>
      <vt:lpstr>Würden alle bestehenden Klimaschutzpläne auch umgesetzt, steuert der Planet bis 2050 auf eine Erhöhung der globalen Mitteltemperatur um 2,6° C bis 3,1° C gegenüber dem vorindustriellen Zeitalter (Mitte des 19. Jahrhunderts) zu.    </vt:lpstr>
      <vt:lpstr>Schon jetzt: Rückzug der Versicherer, explodierende Prämien</vt:lpstr>
      <vt:lpstr>Ein „Ahrtal“ lässt sich vielleicht nicht verhindern…</vt:lpstr>
      <vt:lpstr>Prävention und Klimafolgenanpassung sind ein Schlüsselelement</vt:lpstr>
      <vt:lpstr>Für Ihren Nachhauseweg</vt:lpstr>
      <vt:lpstr>Vielen Dank. Fragen?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Oliver Hauner</dc:creator>
  <cp:lastModifiedBy>Donner, Alexandra</cp:lastModifiedBy>
  <cp:revision>2</cp:revision>
  <cp:lastPrinted>2025-11-03T15:40:26Z</cp:lastPrinted>
  <dcterms:created xsi:type="dcterms:W3CDTF">2025-08-29T06:51:53Z</dcterms:created>
  <dcterms:modified xsi:type="dcterms:W3CDTF">2025-11-03T15:40:50Z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0x0101000C52DD8C2AC857439612B335C6413D75</vt:lpwstr>
  </property>
</Properties>
</file>